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2" r:id="rId5"/>
    <p:sldMasterId id="2147483661" r:id="rId6"/>
    <p:sldMasterId id="2147483664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</p:sldIdLst>
  <p:sldSz cy="6858000" cx="12192000"/>
  <p:notesSz cx="6858000" cy="9144000"/>
  <p:embeddedFontLst>
    <p:embeddedFont>
      <p:font typeface="Roboto"/>
      <p:regular r:id="rId43"/>
      <p:bold r:id="rId44"/>
      <p:italic r:id="rId45"/>
      <p:boldItalic r:id="rId46"/>
    </p:embeddedFont>
    <p:embeddedFont>
      <p:font typeface="Montserrat"/>
      <p:regular r:id="rId47"/>
      <p:bold r:id="rId48"/>
      <p:italic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51" roundtripDataSignature="AMtx7mjpX1DoxfUVDQ2nbhScGYahrFBK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06F8783-8274-4CA9-8A1E-3571E0417B07}">
  <a:tblStyle styleId="{A06F8783-8274-4CA9-8A1E-3571E0417B0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4" Type="http://schemas.openxmlformats.org/officeDocument/2006/relationships/font" Target="fonts/Roboto-bold.fntdata"/><Relationship Id="rId43" Type="http://schemas.openxmlformats.org/officeDocument/2006/relationships/font" Target="fonts/Roboto-regular.fntdata"/><Relationship Id="rId46" Type="http://schemas.openxmlformats.org/officeDocument/2006/relationships/font" Target="fonts/Roboto-boldItalic.fntdata"/><Relationship Id="rId45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48" Type="http://schemas.openxmlformats.org/officeDocument/2006/relationships/font" Target="fonts/Montserrat-bold.fntdata"/><Relationship Id="rId47" Type="http://schemas.openxmlformats.org/officeDocument/2006/relationships/font" Target="fonts/Montserrat-regular.fntdata"/><Relationship Id="rId49" Type="http://schemas.openxmlformats.org/officeDocument/2006/relationships/font" Target="fonts/Montserrat-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9" Type="http://schemas.openxmlformats.org/officeDocument/2006/relationships/slide" Target="slides/slide21.xml"/><Relationship Id="rId51" Type="http://customschemas.google.com/relationships/presentationmetadata" Target="metadata"/><Relationship Id="rId50" Type="http://schemas.openxmlformats.org/officeDocument/2006/relationships/font" Target="fonts/Montserrat-boldItalic.fntdata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>
        <p15:guide id="1" orient="horz" pos="288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df37d6276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" name="Google Shape;53;g2df37d6276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4" name="Google Shape;54;g2df37d6276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e1056d5dc9_8_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g2e1056d5dc9_8_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g2e1056d5dc9_8_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e1056d5dc9_8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2e1056d5dc9_8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Icons instead of squares</a:t>
            </a:r>
            <a:endParaRPr/>
          </a:p>
        </p:txBody>
      </p:sp>
      <p:sp>
        <p:nvSpPr>
          <p:cNvPr id="170" name="Google Shape;170;g2e1056d5dc9_8_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1056d5dc9_1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g2e1056d5dc9_1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g2e1056d5dc9_1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e1056d5dc9_16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g2e1056d5dc9_16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Patient injured, crashed into a tree while driving his motorbike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Arrived in ED with a simple mask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His left lung is collapsing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He scarcely manages to breath due to the blood obstructing the airways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8" name="Google Shape;188;g2e1056d5dc9_16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dbbdb1c615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3" name="Google Shape;193;g2dbbdb1c615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02e83c8e0d_5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202e83c8e0d_5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g202e83c8e0d_5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df838d39f3_0_5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2df838d39f3_0_5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3" name="Google Shape;223;g2df838d39f3_0_5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dc8dbbbc42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g2dc8dbbbc42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5" name="Google Shape;255;g2dc8dbbbc42_0_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fd1e3fd9c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1" name="Google Shape;261;g2fd1e3fd9c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fae51a058b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g2fae51a058b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7" name="Google Shape;267;g2fae51a058b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" name="Google Shape;62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fae51a058b_0_5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g2fae51a058b_0_5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9" name="Google Shape;299;g2fae51a058b_0_5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fcd9b33313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" name="Google Shape;305;g2fcd9b33313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6" name="Google Shape;306;g2fcd9b33313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fcd9b3331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g2fcd9b3331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5" name="Google Shape;315;g2fcd9b33313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fcd9b33313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4" name="Google Shape;324;g2fcd9b33313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5" name="Google Shape;325;g2fcd9b33313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fd1e3fd9cf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3" name="Google Shape;333;g2fd1e3fd9cf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fcd9b33313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8" name="Google Shape;338;g2fcd9b33313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9" name="Google Shape;339;g2fcd9b33313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fd8b697e27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2fd8b697e27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2fd8b697e27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fd1e3fd9cf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g2fd1e3fd9cf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9" name="Google Shape;359;g2fd1e3fd9cf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2fd1e3fd9cf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6" name="Google Shape;366;g2fd1e3fd9cf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" name="Google Shape;37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2" name="Google Shape;372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ae51a058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" name="Google Shape;83;g2fae51a058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fd1e3fd9cf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2fd1e3fd9cf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g2fd1e3fd9cf_0_2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fd8b697e27_0_3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9" name="Google Shape;389;g2fd8b697e27_0_3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5" name="Google Shape;395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0" name="Google Shape;400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1" name="Google Shape;401;p3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9" name="Google Shape;409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e165c1ccee_11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g2e165c1ccee_11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g2e165c1ccee_11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dbbdb1c615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g2dbbdb1c615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" name="Google Shape;99;g2dbbdb1c615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df5e5fc34f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g2df5e5fc34f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g2df5e5fc34f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e0d931dc4f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g2e0d931dc4f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Improved speed and responsiveness.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Faster loading times are the result of the SPA only needing to load the information necessary based on the user's action rather than loading an entire page from scratch.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4 areas: sidebar, main content, bottom bar and </a:t>
            </a:r>
            <a:r>
              <a:rPr lang="it-IT"/>
              <a:t>homunculus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it-IT"/>
              <a:t>CAVEAT</a:t>
            </a:r>
            <a:r>
              <a:rPr lang="it-IT"/>
              <a:t>: the following screenshots are not comprehensive of all the work that has been done and only serve to give an intuition of the overall UI</a:t>
            </a:r>
            <a:endParaRPr/>
          </a:p>
        </p:txBody>
      </p:sp>
      <p:sp>
        <p:nvSpPr>
          <p:cNvPr id="127" name="Google Shape;127;g2e0d931dc4f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e1056d5dc9_8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g2e1056d5dc9_8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g2e1056d5dc9_8_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e1056d5dc9_8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2e1056d5dc9_8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g2e1056d5dc9_8_3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>
  <p:cSld name="Diapositiva titolo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uto con didascalia">
  <p:cSld name="1_Contenuto con didascalia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7"/>
          <p:cNvSpPr/>
          <p:nvPr>
            <p:ph idx="2" type="pic"/>
          </p:nvPr>
        </p:nvSpPr>
        <p:spPr>
          <a:xfrm>
            <a:off x="4613345" y="417581"/>
            <a:ext cx="6172200" cy="5148331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47"/>
          <p:cNvSpPr txBox="1"/>
          <p:nvPr>
            <p:ph type="title"/>
          </p:nvPr>
        </p:nvSpPr>
        <p:spPr>
          <a:xfrm>
            <a:off x="588238" y="417581"/>
            <a:ext cx="3625953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  <a:defRPr b="0" i="0" sz="3600" u="none" cap="none" strike="noStrik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47"/>
          <p:cNvSpPr txBox="1"/>
          <p:nvPr>
            <p:ph idx="1" type="body"/>
          </p:nvPr>
        </p:nvSpPr>
        <p:spPr>
          <a:xfrm>
            <a:off x="588238" y="2581550"/>
            <a:ext cx="3625954" cy="2984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E777A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47"/>
          <p:cNvSpPr txBox="1"/>
          <p:nvPr/>
        </p:nvSpPr>
        <p:spPr>
          <a:xfrm>
            <a:off x="1448790" y="6531429"/>
            <a:ext cx="18473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>
  <p:cSld name="Contenuto con didascalia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6"/>
          <p:cNvSpPr txBox="1"/>
          <p:nvPr>
            <p:ph type="title"/>
          </p:nvPr>
        </p:nvSpPr>
        <p:spPr>
          <a:xfrm>
            <a:off x="588238" y="417581"/>
            <a:ext cx="3625953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  <a:defRPr b="0" i="0" sz="3600" u="none" cap="none" strike="noStrik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46"/>
          <p:cNvSpPr txBox="1"/>
          <p:nvPr>
            <p:ph idx="1" type="body"/>
          </p:nvPr>
        </p:nvSpPr>
        <p:spPr>
          <a:xfrm>
            <a:off x="588238" y="2581550"/>
            <a:ext cx="3625954" cy="2984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E777A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46"/>
          <p:cNvSpPr txBox="1"/>
          <p:nvPr>
            <p:ph idx="2" type="body"/>
          </p:nvPr>
        </p:nvSpPr>
        <p:spPr>
          <a:xfrm>
            <a:off x="4643334" y="427105"/>
            <a:ext cx="6172200" cy="51388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E777A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E777A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Font typeface="Arial"/>
              <a:buChar char="•"/>
              <a:defRPr b="1" i="0" sz="18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>
  <p:cSld name="Diapositiva titolo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>
  <p:cSld name="Intestazione sezione"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Vuota">
  <p:cSld name="3_Vuota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1"/>
          <p:cNvSpPr txBox="1"/>
          <p:nvPr>
            <p:ph type="title"/>
          </p:nvPr>
        </p:nvSpPr>
        <p:spPr>
          <a:xfrm>
            <a:off x="6347792" y="2113515"/>
            <a:ext cx="4522580" cy="1315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>
  <p:cSld name="Intestazione sezione">
    <p:bg>
      <p:bgPr>
        <a:solidFill>
          <a:schemeClr val="lt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Vuota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>
  <p:cSld name="Vuot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9"/>
          <p:cNvSpPr txBox="1"/>
          <p:nvPr>
            <p:ph type="title"/>
          </p:nvPr>
        </p:nvSpPr>
        <p:spPr>
          <a:xfrm>
            <a:off x="6347792" y="2113515"/>
            <a:ext cx="4522580" cy="1315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uota" type="blank">
  <p:cSld name="BLANK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>
  <p:cSld name="Titolo e contenuto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8"/>
          <p:cNvSpPr txBox="1"/>
          <p:nvPr>
            <p:ph type="title"/>
          </p:nvPr>
        </p:nvSpPr>
        <p:spPr>
          <a:xfrm>
            <a:off x="543339" y="365125"/>
            <a:ext cx="921026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  <a:defRPr b="0" i="0" sz="3600" u="none" cap="none" strike="noStrik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contenuto 1">
  <p:cSld name="1_Titolo e contenuto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2ddcf44ed2d_1_105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Char char="●"/>
              <a:defRPr b="0" i="0" sz="3600" u="none" cap="none" strike="noStrik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contenuto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5"/>
          <p:cNvSpPr txBox="1"/>
          <p:nvPr>
            <p:ph type="title"/>
          </p:nvPr>
        </p:nvSpPr>
        <p:spPr>
          <a:xfrm>
            <a:off x="543339" y="365125"/>
            <a:ext cx="921026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  <a:defRPr b="0" i="0" sz="3600" u="none" cap="none" strike="noStrik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45"/>
          <p:cNvSpPr txBox="1"/>
          <p:nvPr>
            <p:ph idx="1" type="body"/>
          </p:nvPr>
        </p:nvSpPr>
        <p:spPr>
          <a:xfrm>
            <a:off x="543338" y="1690688"/>
            <a:ext cx="921026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E777A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E777A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ff85f28969_0_367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g1ff85f28969_0_367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92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92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92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92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92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92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92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92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g1ff85f28969_0_36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>
  <p:cSld name="Diapositiva titolo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>
  <p:cSld name="Vuot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1ff85f28969_0_365"/>
          <p:cNvSpPr txBox="1"/>
          <p:nvPr>
            <p:ph type="title"/>
          </p:nvPr>
        </p:nvSpPr>
        <p:spPr>
          <a:xfrm>
            <a:off x="6347792" y="2113515"/>
            <a:ext cx="4522500" cy="13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7.jp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theme" Target="../theme/theme5.xml"/><Relationship Id="rId10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6.jp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35"/>
          <p:cNvSpPr txBox="1"/>
          <p:nvPr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it-IT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Google Shape;10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 txBox="1"/>
          <p:nvPr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it-IT" sz="1400" u="none" cap="none" strike="noStrik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5E777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967829" y="316611"/>
            <a:ext cx="945747" cy="95661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0"/>
          <p:cNvSpPr txBox="1"/>
          <p:nvPr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it-IT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3"/>
    <p:sldLayoutId id="2147483666" r:id="rId4"/>
    <p:sldLayoutId id="2147483667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drive.google.com/file/d/1zchY5scxHLBsn0ZVbZXKi-TE5G-4krNv/view" TargetMode="External"/><Relationship Id="rId4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www.garanteprivacy.it/home/docweb/-/docweb-display/docweb/9935548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www.w3.org/" TargetMode="External"/><Relationship Id="rId4" Type="http://schemas.openxmlformats.org/officeDocument/2006/relationships/hyperlink" Target="https://fidoalliance.org/" TargetMode="External"/><Relationship Id="rId5" Type="http://schemas.openxmlformats.org/officeDocument/2006/relationships/image" Target="../media/image25.png"/><Relationship Id="rId6" Type="http://schemas.openxmlformats.org/officeDocument/2006/relationships/image" Target="../media/image1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Relationship Id="rId4" Type="http://schemas.openxmlformats.org/officeDocument/2006/relationships/hyperlink" Target="https://fidoalliance.org/how-fido-works/" TargetMode="External"/><Relationship Id="rId5" Type="http://schemas.openxmlformats.org/officeDocument/2006/relationships/image" Target="../media/image17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webauthn.guide/" TargetMode="External"/><Relationship Id="rId4" Type="http://schemas.openxmlformats.org/officeDocument/2006/relationships/image" Target="../media/image2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7.png"/><Relationship Id="rId4" Type="http://schemas.openxmlformats.org/officeDocument/2006/relationships/image" Target="../media/image1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www.figma.com/proto/WYoBIjMrx6OF4zzqNQcVwW/eCREAM?node-id=1422-8973&amp;node-type=CANVAS&amp;t=PXJcDXm0YqmBazCG-0&amp;scaling=scale-down&amp;content-scaling=fixed&amp;page-id=0%3A1&amp;starting-point-node-id=1422%3A8973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5" Type="http://schemas.openxmlformats.org/officeDocument/2006/relationships/image" Target="../media/image2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g2df37d62769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146"/>
            <a:ext cx="12192000" cy="6846852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g2df37d62769_0_0"/>
          <p:cNvSpPr txBox="1"/>
          <p:nvPr/>
        </p:nvSpPr>
        <p:spPr>
          <a:xfrm>
            <a:off x="2008500" y="5034775"/>
            <a:ext cx="9617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it-IT" sz="3300" u="none" cap="none" strike="noStrik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WP3 - Design and Development of the ED-EHR </a:t>
            </a:r>
            <a:endParaRPr b="0" i="0" sz="3300" u="none" cap="none" strike="noStrike">
              <a:solidFill>
                <a:srgbClr val="5E777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g2df37d62769_0_0"/>
          <p:cNvSpPr txBox="1"/>
          <p:nvPr/>
        </p:nvSpPr>
        <p:spPr>
          <a:xfrm>
            <a:off x="4587225" y="5681275"/>
            <a:ext cx="71583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>
                <a:solidFill>
                  <a:srgbClr val="7BA7AD"/>
                </a:solidFill>
              </a:rPr>
              <a:t>Alessandro Bacchiega</a:t>
            </a:r>
            <a:r>
              <a:rPr b="0" i="0" lang="it-IT" sz="2000" u="none" cap="none" strike="noStrike">
                <a:solidFill>
                  <a:srgbClr val="7BA7AD"/>
                </a:solidFill>
                <a:latin typeface="Arial"/>
                <a:ea typeface="Arial"/>
                <a:cs typeface="Arial"/>
                <a:sym typeface="Arial"/>
              </a:rPr>
              <a:t> (FBK) </a:t>
            </a:r>
            <a:endParaRPr b="0" i="0" sz="2000" u="none" cap="none" strike="noStrike">
              <a:solidFill>
                <a:srgbClr val="7BA7A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>
                <a:solidFill>
                  <a:srgbClr val="7BA7AD"/>
                </a:solidFill>
              </a:rPr>
              <a:t>09</a:t>
            </a:r>
            <a:r>
              <a:rPr b="0" i="0" lang="it-IT" sz="2000" u="none" cap="none" strike="noStrike">
                <a:solidFill>
                  <a:srgbClr val="7BA7A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it-IT" sz="2000">
                <a:solidFill>
                  <a:srgbClr val="7BA7AD"/>
                </a:solidFill>
              </a:rPr>
              <a:t>September</a:t>
            </a:r>
            <a:r>
              <a:rPr b="0" i="0" lang="it-IT" sz="2000" u="none" cap="none" strike="noStrike">
                <a:solidFill>
                  <a:srgbClr val="7BA7AD"/>
                </a:solidFill>
                <a:latin typeface="Arial"/>
                <a:ea typeface="Arial"/>
                <a:cs typeface="Arial"/>
                <a:sym typeface="Arial"/>
              </a:rPr>
              <a:t> 2024 </a:t>
            </a:r>
            <a:endParaRPr b="0" i="0" sz="2000" u="none" cap="none" strike="noStrike">
              <a:solidFill>
                <a:srgbClr val="7BA7A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e1056d5dc9_8_39"/>
          <p:cNvSpPr txBox="1"/>
          <p:nvPr>
            <p:ph type="title"/>
          </p:nvPr>
        </p:nvSpPr>
        <p:spPr>
          <a:xfrm>
            <a:off x="588250" y="417575"/>
            <a:ext cx="4911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Bottom bar</a:t>
            </a:r>
            <a:endParaRPr/>
          </a:p>
        </p:txBody>
      </p:sp>
      <p:sp>
        <p:nvSpPr>
          <p:cNvPr id="164" name="Google Shape;164;g2e1056d5dc9_8_39"/>
          <p:cNvSpPr txBox="1"/>
          <p:nvPr>
            <p:ph idx="1" type="body"/>
          </p:nvPr>
        </p:nvSpPr>
        <p:spPr>
          <a:xfrm>
            <a:off x="289775" y="2017775"/>
            <a:ext cx="44019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Automatically filled out with </a:t>
            </a: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predefined sentences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based on the chosen options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User can always edit the paragraph to provide additional information (free text)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5" name="Google Shape;165;g2e1056d5dc9_8_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3225" y="1484176"/>
            <a:ext cx="6764650" cy="388964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2e1056d5dc9_8_39"/>
          <p:cNvSpPr/>
          <p:nvPr/>
        </p:nvSpPr>
        <p:spPr>
          <a:xfrm>
            <a:off x="5964475" y="4629350"/>
            <a:ext cx="4535700" cy="696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e1056d5dc9_8_49"/>
          <p:cNvSpPr txBox="1"/>
          <p:nvPr>
            <p:ph type="title"/>
          </p:nvPr>
        </p:nvSpPr>
        <p:spPr>
          <a:xfrm>
            <a:off x="588250" y="417575"/>
            <a:ext cx="4911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Homunculus</a:t>
            </a:r>
            <a:endParaRPr/>
          </a:p>
        </p:txBody>
      </p:sp>
      <p:sp>
        <p:nvSpPr>
          <p:cNvPr id="173" name="Google Shape;173;g2e1056d5dc9_8_49"/>
          <p:cNvSpPr txBox="1"/>
          <p:nvPr>
            <p:ph idx="1" type="body"/>
          </p:nvPr>
        </p:nvSpPr>
        <p:spPr>
          <a:xfrm>
            <a:off x="476976" y="1509925"/>
            <a:ext cx="39660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Aims to present the generalities of the </a:t>
            </a: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current patient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(name, age, ED location, etc)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human-like figure recaps the </a:t>
            </a: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status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of the patient (pathologies, trauma, and other clinical relevant information)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Vital parameters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EGA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available at hand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4" name="Google Shape;174;g2e1056d5dc9_8_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3225" y="1484176"/>
            <a:ext cx="6764650" cy="388964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2e1056d5dc9_8_49"/>
          <p:cNvSpPr/>
          <p:nvPr/>
        </p:nvSpPr>
        <p:spPr>
          <a:xfrm flipH="1">
            <a:off x="10522925" y="1499850"/>
            <a:ext cx="1061700" cy="3858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e1056d5dc9_10_6"/>
          <p:cNvSpPr txBox="1"/>
          <p:nvPr>
            <p:ph type="title"/>
          </p:nvPr>
        </p:nvSpPr>
        <p:spPr>
          <a:xfrm>
            <a:off x="588250" y="417575"/>
            <a:ext cx="4911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Pop-up</a:t>
            </a:r>
            <a:endParaRPr/>
          </a:p>
        </p:txBody>
      </p:sp>
      <p:sp>
        <p:nvSpPr>
          <p:cNvPr id="182" name="Google Shape;182;g2e1056d5dc9_10_6"/>
          <p:cNvSpPr txBox="1"/>
          <p:nvPr>
            <p:ph idx="1" type="body"/>
          </p:nvPr>
        </p:nvSpPr>
        <p:spPr>
          <a:xfrm>
            <a:off x="809013" y="1936800"/>
            <a:ext cx="36261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lightens the </a:t>
            </a: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main content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upon high granularity of required information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may contain </a:t>
            </a: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figures with annotations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that the user can drag-and-drop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Specific </a:t>
            </a: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free text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section on the right to provide details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3" name="Google Shape;183;g2e1056d5dc9_10_6"/>
          <p:cNvPicPr preferRelativeResize="0"/>
          <p:nvPr/>
        </p:nvPicPr>
        <p:blipFill rotWithShape="1">
          <a:blip r:embed="rId3">
            <a:alphaModFix/>
          </a:blip>
          <a:srcRect b="435" l="0" r="0" t="435"/>
          <a:stretch/>
        </p:blipFill>
        <p:spPr>
          <a:xfrm>
            <a:off x="4853225" y="1484176"/>
            <a:ext cx="6764652" cy="3889649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g2e1056d5dc9_10_6"/>
          <p:cNvSpPr/>
          <p:nvPr/>
        </p:nvSpPr>
        <p:spPr>
          <a:xfrm flipH="1">
            <a:off x="5995025" y="1499850"/>
            <a:ext cx="5589600" cy="3858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g2e1056d5dc9_16_0" title="short2.mov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41375" y="1054713"/>
            <a:ext cx="7288150" cy="546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dbbdb1c615_0_10"/>
          <p:cNvSpPr txBox="1"/>
          <p:nvPr>
            <p:ph type="title"/>
          </p:nvPr>
        </p:nvSpPr>
        <p:spPr>
          <a:xfrm>
            <a:off x="4707275" y="2113525"/>
            <a:ext cx="6844500" cy="13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it-IT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2. </a:t>
            </a:r>
            <a:r>
              <a:rPr lang="it-IT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ED-EHR Architecture</a:t>
            </a:r>
            <a:endParaRPr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02e83c8e0d_5_0"/>
          <p:cNvSpPr/>
          <p:nvPr/>
        </p:nvSpPr>
        <p:spPr>
          <a:xfrm>
            <a:off x="6043750" y="2248250"/>
            <a:ext cx="4743000" cy="4379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202e83c8e0d_5_0"/>
          <p:cNvSpPr/>
          <p:nvPr/>
        </p:nvSpPr>
        <p:spPr>
          <a:xfrm>
            <a:off x="808075" y="2202975"/>
            <a:ext cx="4743000" cy="4379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202e83c8e0d_5_0"/>
          <p:cNvSpPr txBox="1"/>
          <p:nvPr>
            <p:ph type="title"/>
          </p:nvPr>
        </p:nvSpPr>
        <p:spPr>
          <a:xfrm>
            <a:off x="577289" y="386300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ED-EHR architecture</a:t>
            </a:r>
            <a:endParaRPr/>
          </a:p>
        </p:txBody>
      </p:sp>
      <p:sp>
        <p:nvSpPr>
          <p:cNvPr id="204" name="Google Shape;204;g202e83c8e0d_5_0"/>
          <p:cNvSpPr/>
          <p:nvPr/>
        </p:nvSpPr>
        <p:spPr>
          <a:xfrm>
            <a:off x="1177500" y="5395250"/>
            <a:ext cx="1888500" cy="9687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Patients’ queue manager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5" name="Google Shape;205;g202e83c8e0d_5_0"/>
          <p:cNvSpPr/>
          <p:nvPr/>
        </p:nvSpPr>
        <p:spPr>
          <a:xfrm>
            <a:off x="1205250" y="3953450"/>
            <a:ext cx="1888500" cy="968700"/>
          </a:xfrm>
          <a:prstGeom prst="roundRect">
            <a:avLst>
              <a:gd fmla="val 16667" name="adj"/>
            </a:avLst>
          </a:prstGeom>
          <a:solidFill>
            <a:srgbClr val="A9D08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Clinical data manager​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g202e83c8e0d_5_0"/>
          <p:cNvSpPr/>
          <p:nvPr/>
        </p:nvSpPr>
        <p:spPr>
          <a:xfrm>
            <a:off x="3286600" y="2832350"/>
            <a:ext cx="1888500" cy="968700"/>
          </a:xfrm>
          <a:prstGeom prst="roundRect">
            <a:avLst>
              <a:gd fmla="val 16667" name="adj"/>
            </a:avLst>
          </a:prstGeom>
          <a:solidFill>
            <a:srgbClr val="A9D08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Authentication service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7" name="Google Shape;207;g202e83c8e0d_5_0"/>
          <p:cNvSpPr/>
          <p:nvPr/>
        </p:nvSpPr>
        <p:spPr>
          <a:xfrm>
            <a:off x="1233000" y="2855625"/>
            <a:ext cx="1833000" cy="968700"/>
          </a:xfrm>
          <a:prstGeom prst="roundRect">
            <a:avLst>
              <a:gd fmla="val 16667" name="adj"/>
            </a:avLst>
          </a:prstGeom>
          <a:solidFill>
            <a:srgbClr val="A9D08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Authorization service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8" name="Google Shape;208;g202e83c8e0d_5_0"/>
          <p:cNvSpPr/>
          <p:nvPr/>
        </p:nvSpPr>
        <p:spPr>
          <a:xfrm>
            <a:off x="3286600" y="3908175"/>
            <a:ext cx="1888500" cy="968700"/>
          </a:xfrm>
          <a:prstGeom prst="roundRect">
            <a:avLst>
              <a:gd fmla="val 16667" name="adj"/>
            </a:avLst>
          </a:prstGeom>
          <a:solidFill>
            <a:srgbClr val="A9D08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Patient manager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9" name="Google Shape;209;g202e83c8e0d_5_0"/>
          <p:cNvSpPr/>
          <p:nvPr/>
        </p:nvSpPr>
        <p:spPr>
          <a:xfrm>
            <a:off x="3274150" y="5395250"/>
            <a:ext cx="1888500" cy="9687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Decision support module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0" name="Google Shape;210;g202e83c8e0d_5_0"/>
          <p:cNvSpPr/>
          <p:nvPr/>
        </p:nvSpPr>
        <p:spPr>
          <a:xfrm>
            <a:off x="6475700" y="3977013"/>
            <a:ext cx="18330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Auditing 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1" name="Google Shape;211;g202e83c8e0d_5_0"/>
          <p:cNvSpPr/>
          <p:nvPr/>
        </p:nvSpPr>
        <p:spPr>
          <a:xfrm>
            <a:off x="8521813" y="2821575"/>
            <a:ext cx="18330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Administrative services connector​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" name="Google Shape;212;g202e83c8e0d_5_0"/>
          <p:cNvSpPr/>
          <p:nvPr/>
        </p:nvSpPr>
        <p:spPr>
          <a:xfrm>
            <a:off x="6475688" y="2821575"/>
            <a:ext cx="18330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External patient registry connector​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3" name="Google Shape;213;g202e83c8e0d_5_0"/>
          <p:cNvSpPr/>
          <p:nvPr/>
        </p:nvSpPr>
        <p:spPr>
          <a:xfrm>
            <a:off x="8521813" y="3977013"/>
            <a:ext cx="18330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6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LIS/RIS/PACS connector​</a:t>
            </a:r>
            <a:endParaRPr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4" name="Google Shape;214;g202e83c8e0d_5_0"/>
          <p:cNvSpPr/>
          <p:nvPr/>
        </p:nvSpPr>
        <p:spPr>
          <a:xfrm>
            <a:off x="7197350" y="5182050"/>
            <a:ext cx="21015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 administrative/clinical services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202e83c8e0d_5_0"/>
          <p:cNvSpPr/>
          <p:nvPr/>
        </p:nvSpPr>
        <p:spPr>
          <a:xfrm>
            <a:off x="2149425" y="1233525"/>
            <a:ext cx="7812600" cy="667800"/>
          </a:xfrm>
          <a:prstGeom prst="roundRect">
            <a:avLst>
              <a:gd fmla="val 16667" name="adj"/>
            </a:avLst>
          </a:prstGeom>
          <a:solidFill>
            <a:srgbClr val="BFE5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2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Web application</a:t>
            </a:r>
            <a:endParaRPr i="0" sz="2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6" name="Google Shape;216;g202e83c8e0d_5_0"/>
          <p:cNvSpPr txBox="1"/>
          <p:nvPr/>
        </p:nvSpPr>
        <p:spPr>
          <a:xfrm>
            <a:off x="2028025" y="2275425"/>
            <a:ext cx="23031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Core microservices</a:t>
            </a:r>
            <a:endParaRPr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7" name="Google Shape;217;g202e83c8e0d_5_0"/>
          <p:cNvSpPr txBox="1"/>
          <p:nvPr/>
        </p:nvSpPr>
        <p:spPr>
          <a:xfrm>
            <a:off x="6878950" y="2275425"/>
            <a:ext cx="30726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 additional microservices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202e83c8e0d_5_0"/>
          <p:cNvSpPr/>
          <p:nvPr/>
        </p:nvSpPr>
        <p:spPr>
          <a:xfrm>
            <a:off x="7364500" y="5269875"/>
            <a:ext cx="2101500" cy="968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Other administrative/clinical services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9" name="Google Shape;219;g202e83c8e0d_5_0"/>
          <p:cNvPicPr preferRelativeResize="0"/>
          <p:nvPr/>
        </p:nvPicPr>
        <p:blipFill>
          <a:blip r:embed="rId3">
            <a:alphaModFix amt="9000"/>
          </a:blip>
          <a:stretch>
            <a:fillRect/>
          </a:stretch>
        </p:blipFill>
        <p:spPr>
          <a:xfrm>
            <a:off x="2382450" y="-106251"/>
            <a:ext cx="6688325" cy="668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df838d39f3_0_512"/>
          <p:cNvSpPr txBox="1"/>
          <p:nvPr>
            <p:ph type="title"/>
          </p:nvPr>
        </p:nvSpPr>
        <p:spPr>
          <a:xfrm>
            <a:off x="609064" y="392450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Four pillars</a:t>
            </a:r>
            <a:endParaRPr/>
          </a:p>
        </p:txBody>
      </p:sp>
      <p:grpSp>
        <p:nvGrpSpPr>
          <p:cNvPr id="226" name="Google Shape;226;g2df838d39f3_0_512"/>
          <p:cNvGrpSpPr/>
          <p:nvPr/>
        </p:nvGrpSpPr>
        <p:grpSpPr>
          <a:xfrm>
            <a:off x="3869888" y="1202946"/>
            <a:ext cx="4451889" cy="4451889"/>
            <a:chOff x="3869888" y="1202946"/>
            <a:chExt cx="4451889" cy="4451889"/>
          </a:xfrm>
        </p:grpSpPr>
        <p:sp>
          <p:nvSpPr>
            <p:cNvPr id="227" name="Google Shape;227;g2df838d39f3_0_512"/>
            <p:cNvSpPr/>
            <p:nvPr/>
          </p:nvSpPr>
          <p:spPr>
            <a:xfrm rot="-5400000">
              <a:off x="3869888" y="1202946"/>
              <a:ext cx="4451889" cy="4451889"/>
            </a:xfrm>
            <a:prstGeom prst="ellipse">
              <a:avLst/>
            </a:prstGeom>
            <a:noFill/>
            <a:ln cap="flat" cmpd="sng" w="19050">
              <a:solidFill>
                <a:srgbClr val="B02B2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g2df838d39f3_0_512"/>
            <p:cNvSpPr/>
            <p:nvPr/>
          </p:nvSpPr>
          <p:spPr>
            <a:xfrm>
              <a:off x="4164880" y="1498139"/>
              <a:ext cx="3861903" cy="3861503"/>
            </a:xfrm>
            <a:prstGeom prst="ellipse">
              <a:avLst/>
            </a:prstGeom>
            <a:solidFill>
              <a:srgbClr val="EDA29B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9" name="Google Shape;229;g2df838d39f3_0_512"/>
          <p:cNvGrpSpPr/>
          <p:nvPr/>
        </p:nvGrpSpPr>
        <p:grpSpPr>
          <a:xfrm>
            <a:off x="4885262" y="2218321"/>
            <a:ext cx="2421139" cy="2421139"/>
            <a:chOff x="3664038" y="1663782"/>
            <a:chExt cx="1815900" cy="1815900"/>
          </a:xfrm>
        </p:grpSpPr>
        <p:sp>
          <p:nvSpPr>
            <p:cNvPr id="230" name="Google Shape;230;g2df838d39f3_0_512"/>
            <p:cNvSpPr/>
            <p:nvPr/>
          </p:nvSpPr>
          <p:spPr>
            <a:xfrm>
              <a:off x="3664038" y="1663782"/>
              <a:ext cx="1815900" cy="1815900"/>
            </a:xfrm>
            <a:prstGeom prst="ellipse">
              <a:avLst/>
            </a:prstGeom>
            <a:solidFill>
              <a:srgbClr val="A7291E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509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g2df838d39f3_0_512"/>
            <p:cNvSpPr txBox="1"/>
            <p:nvPr/>
          </p:nvSpPr>
          <p:spPr>
            <a:xfrm>
              <a:off x="3899988" y="2158482"/>
              <a:ext cx="1344000" cy="82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1" i="0" lang="it-IT" sz="19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Core microservices</a:t>
              </a:r>
              <a:endParaRPr b="1" i="0" sz="19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32" name="Google Shape;232;g2df838d39f3_0_512"/>
          <p:cNvGrpSpPr/>
          <p:nvPr/>
        </p:nvGrpSpPr>
        <p:grpSpPr>
          <a:xfrm>
            <a:off x="5389325" y="594410"/>
            <a:ext cx="1424764" cy="1424764"/>
            <a:chOff x="2859873" y="853971"/>
            <a:chExt cx="1068600" cy="1068600"/>
          </a:xfrm>
        </p:grpSpPr>
        <p:sp>
          <p:nvSpPr>
            <p:cNvPr id="233" name="Google Shape;233;g2df838d39f3_0_512"/>
            <p:cNvSpPr/>
            <p:nvPr/>
          </p:nvSpPr>
          <p:spPr>
            <a:xfrm>
              <a:off x="2859873" y="853971"/>
              <a:ext cx="1068600" cy="1068600"/>
            </a:xfrm>
            <a:prstGeom prst="ellipse">
              <a:avLst/>
            </a:prstGeom>
            <a:solidFill>
              <a:srgbClr val="801F17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g2df838d39f3_0_512"/>
            <p:cNvSpPr txBox="1"/>
            <p:nvPr/>
          </p:nvSpPr>
          <p:spPr>
            <a:xfrm>
              <a:off x="2957639" y="969223"/>
              <a:ext cx="873000" cy="83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it-IT" sz="11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Authentication</a:t>
              </a:r>
              <a:endParaRPr b="0" i="0" sz="11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35" name="Google Shape;235;g2df838d39f3_0_512"/>
          <p:cNvGrpSpPr/>
          <p:nvPr/>
        </p:nvGrpSpPr>
        <p:grpSpPr>
          <a:xfrm>
            <a:off x="5376153" y="4844390"/>
            <a:ext cx="1424764" cy="1424764"/>
            <a:chOff x="5214448" y="3234278"/>
            <a:chExt cx="1068600" cy="1068600"/>
          </a:xfrm>
        </p:grpSpPr>
        <p:sp>
          <p:nvSpPr>
            <p:cNvPr id="236" name="Google Shape;236;g2df838d39f3_0_512"/>
            <p:cNvSpPr/>
            <p:nvPr/>
          </p:nvSpPr>
          <p:spPr>
            <a:xfrm>
              <a:off x="5214448" y="3234278"/>
              <a:ext cx="1068600" cy="1068600"/>
            </a:xfrm>
            <a:prstGeom prst="ellipse">
              <a:avLst/>
            </a:prstGeom>
            <a:solidFill>
              <a:srgbClr val="801F17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g2df838d39f3_0_512"/>
            <p:cNvSpPr txBox="1"/>
            <p:nvPr/>
          </p:nvSpPr>
          <p:spPr>
            <a:xfrm>
              <a:off x="5367375" y="3402503"/>
              <a:ext cx="7626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it-IT" sz="14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Personal data</a:t>
              </a:r>
              <a:endParaRPr b="0" i="0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38" name="Google Shape;238;g2df838d39f3_0_512"/>
          <p:cNvGrpSpPr/>
          <p:nvPr/>
        </p:nvGrpSpPr>
        <p:grpSpPr>
          <a:xfrm>
            <a:off x="3261053" y="2721259"/>
            <a:ext cx="1424764" cy="1424764"/>
            <a:chOff x="5214448" y="3234278"/>
            <a:chExt cx="1068600" cy="1068600"/>
          </a:xfrm>
        </p:grpSpPr>
        <p:sp>
          <p:nvSpPr>
            <p:cNvPr id="239" name="Google Shape;239;g2df838d39f3_0_512"/>
            <p:cNvSpPr/>
            <p:nvPr/>
          </p:nvSpPr>
          <p:spPr>
            <a:xfrm>
              <a:off x="5214448" y="3234278"/>
              <a:ext cx="1068600" cy="1068600"/>
            </a:xfrm>
            <a:prstGeom prst="ellipse">
              <a:avLst/>
            </a:prstGeom>
            <a:solidFill>
              <a:srgbClr val="801F17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g2df838d39f3_0_512"/>
            <p:cNvSpPr txBox="1"/>
            <p:nvPr/>
          </p:nvSpPr>
          <p:spPr>
            <a:xfrm>
              <a:off x="5367375" y="3402503"/>
              <a:ext cx="7626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it-IT" sz="14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Clinical data</a:t>
              </a:r>
              <a:endParaRPr b="0" i="0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1" name="Google Shape;241;g2df838d39f3_0_512"/>
          <p:cNvGrpSpPr/>
          <p:nvPr/>
        </p:nvGrpSpPr>
        <p:grpSpPr>
          <a:xfrm>
            <a:off x="7508396" y="2721259"/>
            <a:ext cx="1424764" cy="1424764"/>
            <a:chOff x="5214448" y="3234278"/>
            <a:chExt cx="1068600" cy="1068600"/>
          </a:xfrm>
        </p:grpSpPr>
        <p:sp>
          <p:nvSpPr>
            <p:cNvPr id="242" name="Google Shape;242;g2df838d39f3_0_512"/>
            <p:cNvSpPr/>
            <p:nvPr/>
          </p:nvSpPr>
          <p:spPr>
            <a:xfrm>
              <a:off x="5214448" y="3234278"/>
              <a:ext cx="1068600" cy="1068600"/>
            </a:xfrm>
            <a:prstGeom prst="ellipse">
              <a:avLst/>
            </a:prstGeom>
            <a:solidFill>
              <a:srgbClr val="801F17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g2df838d39f3_0_512"/>
            <p:cNvSpPr txBox="1"/>
            <p:nvPr/>
          </p:nvSpPr>
          <p:spPr>
            <a:xfrm>
              <a:off x="5339845" y="3372312"/>
              <a:ext cx="817800" cy="7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it-IT" sz="11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Authorization</a:t>
              </a:r>
              <a:endParaRPr b="0" i="0" sz="11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44" name="Google Shape;244;g2df838d39f3_0_512"/>
          <p:cNvSpPr txBox="1"/>
          <p:nvPr/>
        </p:nvSpPr>
        <p:spPr>
          <a:xfrm>
            <a:off x="8133328" y="580000"/>
            <a:ext cx="27339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</a:t>
            </a: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 charge of verifying the </a:t>
            </a:r>
            <a:r>
              <a:rPr b="1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identity of users or services</a:t>
            </a: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ensuring they are who they claim to be before granting access to resources</a:t>
            </a:r>
            <a:endParaRPr b="0"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5" name="Google Shape;245;g2df838d39f3_0_512"/>
          <p:cNvSpPr txBox="1"/>
          <p:nvPr/>
        </p:nvSpPr>
        <p:spPr>
          <a:xfrm>
            <a:off x="8632700" y="4287225"/>
            <a:ext cx="3148800" cy="15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determines and grants the appropriate </a:t>
            </a:r>
            <a:r>
              <a:rPr b="1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access levels and permissions</a:t>
            </a: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to authenticated users or services for specific resources or actions.</a:t>
            </a:r>
            <a:endParaRPr b="0"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6" name="Google Shape;246;g2df838d39f3_0_512"/>
          <p:cNvSpPr txBox="1"/>
          <p:nvPr/>
        </p:nvSpPr>
        <p:spPr>
          <a:xfrm>
            <a:off x="1243275" y="5183850"/>
            <a:ext cx="2514600" cy="104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Responsible for the collection, storage, and management of </a:t>
            </a:r>
            <a:r>
              <a:rPr b="1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individuals' personal information</a:t>
            </a: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b="0"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7" name="Google Shape;247;g2df838d39f3_0_512"/>
          <p:cNvSpPr txBox="1"/>
          <p:nvPr/>
        </p:nvSpPr>
        <p:spPr>
          <a:xfrm>
            <a:off x="609075" y="1353950"/>
            <a:ext cx="3148800" cy="104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Devoted to the management and storage of </a:t>
            </a:r>
            <a:r>
              <a:rPr b="1" i="0" lang="it-IT" sz="1600" u="none" cap="none" strike="noStrike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medical records</a:t>
            </a:r>
            <a:r>
              <a:rPr b="0" i="0" lang="it-IT" sz="1600" u="none" cap="none" strike="noStrike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b="1" i="0" lang="it-IT" sz="1600" u="none" cap="none" strike="noStrike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health information</a:t>
            </a:r>
            <a:r>
              <a:rPr b="0" i="0" lang="it-IT" sz="1600" u="none" cap="none" strike="noStrike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in accordance with interoperability standards (FHIR)</a:t>
            </a:r>
            <a:endParaRPr b="0" i="0" sz="1600" u="none" cap="none" strike="noStrike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it-IT" sz="1400" u="none" cap="none" strike="noStrike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48" name="Google Shape;248;g2df838d39f3_0_512"/>
          <p:cNvCxnSpPr>
            <a:stCxn id="239" idx="2"/>
            <a:endCxn id="247" idx="2"/>
          </p:cNvCxnSpPr>
          <p:nvPr/>
        </p:nvCxnSpPr>
        <p:spPr>
          <a:xfrm rot="10800000">
            <a:off x="2183453" y="2401041"/>
            <a:ext cx="1077600" cy="1032600"/>
          </a:xfrm>
          <a:prstGeom prst="curvedConnector2">
            <a:avLst/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49" name="Google Shape;249;g2df838d39f3_0_512"/>
          <p:cNvCxnSpPr>
            <a:stCxn id="242" idx="6"/>
            <a:endCxn id="245" idx="0"/>
          </p:cNvCxnSpPr>
          <p:nvPr/>
        </p:nvCxnSpPr>
        <p:spPr>
          <a:xfrm>
            <a:off x="8933160" y="3433641"/>
            <a:ext cx="1273800" cy="853500"/>
          </a:xfrm>
          <a:prstGeom prst="curvedConnector2">
            <a:avLst/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50" name="Google Shape;250;g2df838d39f3_0_512"/>
          <p:cNvCxnSpPr>
            <a:stCxn id="236" idx="4"/>
            <a:endCxn id="246" idx="3"/>
          </p:cNvCxnSpPr>
          <p:nvPr/>
        </p:nvCxnSpPr>
        <p:spPr>
          <a:xfrm flipH="1" rot="5400000">
            <a:off x="4642235" y="4822854"/>
            <a:ext cx="561900" cy="2330700"/>
          </a:xfrm>
          <a:prstGeom prst="curvedConnector4">
            <a:avLst>
              <a:gd fmla="val -42379" name="adj1"/>
              <a:gd fmla="val 65282" name="adj2"/>
            </a:avLst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51" name="Google Shape;251;g2df838d39f3_0_512"/>
          <p:cNvCxnSpPr>
            <a:stCxn id="233" idx="0"/>
            <a:endCxn id="244" idx="1"/>
          </p:cNvCxnSpPr>
          <p:nvPr/>
        </p:nvCxnSpPr>
        <p:spPr>
          <a:xfrm flipH="1" rot="-5400000">
            <a:off x="6897457" y="-201340"/>
            <a:ext cx="440100" cy="2031600"/>
          </a:xfrm>
          <a:prstGeom prst="curvedConnector4">
            <a:avLst>
              <a:gd fmla="val -54107" name="adj1"/>
              <a:gd fmla="val 67533" name="adj2"/>
            </a:avLst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dc8dbbbc42_0_25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ED-specific services</a:t>
            </a:r>
            <a:endParaRPr/>
          </a:p>
        </p:txBody>
      </p:sp>
      <p:sp>
        <p:nvSpPr>
          <p:cNvPr id="258" name="Google Shape;258;g2dc8dbbbc42_0_25"/>
          <p:cNvSpPr txBox="1"/>
          <p:nvPr/>
        </p:nvSpPr>
        <p:spPr>
          <a:xfrm>
            <a:off x="804450" y="1765350"/>
            <a:ext cx="10513200" cy="4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b="1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Therapy</a:t>
            </a: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management (e.g., prescription of drugs)</a:t>
            </a:r>
            <a:endParaRPr b="0" i="0" sz="2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Patients’ </a:t>
            </a:r>
            <a:r>
              <a:rPr b="1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queue management</a:t>
            </a:r>
            <a:endParaRPr b="1" i="0" sz="2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Decision/data input support (</a:t>
            </a:r>
            <a:r>
              <a:rPr b="0" i="1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rea</a:t>
            </a:r>
            <a:r>
              <a:rPr i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soner</a:t>
            </a: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endParaRPr b="0" i="0" sz="2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b="1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Integration</a:t>
            </a: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with external ISs (</a:t>
            </a: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LIS</a:t>
            </a: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RIS/PACS)</a:t>
            </a: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management of the related workflow (requests, notifications, visualization, etc.)</a:t>
            </a:r>
            <a:endParaRPr b="0" i="0" sz="2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Communication channels (e.g., with external consultants)</a:t>
            </a:r>
            <a:endParaRPr b="0" i="0" sz="2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b="1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Reports</a:t>
            </a: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b="1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digital signature</a:t>
            </a: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workflow management, etc.</a:t>
            </a:r>
            <a:endParaRPr b="0" i="0" sz="2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b="0" i="0" lang="it-IT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etc</a:t>
            </a:r>
            <a:endParaRPr b="0" i="0" sz="2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fd1e3fd9cf_0_0"/>
          <p:cNvSpPr txBox="1"/>
          <p:nvPr>
            <p:ph type="title"/>
          </p:nvPr>
        </p:nvSpPr>
        <p:spPr>
          <a:xfrm>
            <a:off x="4707275" y="2113525"/>
            <a:ext cx="6844500" cy="13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1" lang="it-IT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Authentication</a:t>
            </a:r>
            <a:endParaRPr b="1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it-IT" sz="36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Who are you?</a:t>
            </a:r>
            <a:endParaRPr sz="36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fae51a058b_0_10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Multi-factor authentication (2FA)</a:t>
            </a:r>
            <a:endParaRPr/>
          </a:p>
        </p:txBody>
      </p:sp>
      <p:sp>
        <p:nvSpPr>
          <p:cNvPr id="270" name="Google Shape;270;g2fae51a058b_0_10"/>
          <p:cNvSpPr txBox="1"/>
          <p:nvPr/>
        </p:nvSpPr>
        <p:spPr>
          <a:xfrm>
            <a:off x="804450" y="1765350"/>
            <a:ext cx="10513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71" name="Google Shape;271;g2fae51a058b_0_10"/>
          <p:cNvGrpSpPr/>
          <p:nvPr/>
        </p:nvGrpSpPr>
        <p:grpSpPr>
          <a:xfrm>
            <a:off x="431339" y="2649000"/>
            <a:ext cx="3936068" cy="1719557"/>
            <a:chOff x="323513" y="1986800"/>
            <a:chExt cx="2952125" cy="1289700"/>
          </a:xfrm>
        </p:grpSpPr>
        <p:sp>
          <p:nvSpPr>
            <p:cNvPr id="272" name="Google Shape;272;g2fae51a058b_0_10"/>
            <p:cNvSpPr txBox="1"/>
            <p:nvPr/>
          </p:nvSpPr>
          <p:spPr>
            <a:xfrm>
              <a:off x="323513" y="1986800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400">
                  <a:latin typeface="Roboto"/>
                  <a:ea typeface="Roboto"/>
                  <a:cs typeface="Roboto"/>
                  <a:sym typeface="Roboto"/>
                </a:rPr>
                <a:t>Knowledge </a:t>
              </a:r>
              <a:r>
                <a:rPr lang="it-IT" sz="2400">
                  <a:latin typeface="Roboto"/>
                  <a:ea typeface="Roboto"/>
                  <a:cs typeface="Roboto"/>
                  <a:sym typeface="Roboto"/>
                </a:rPr>
                <a:t>factor</a:t>
              </a:r>
              <a:endParaRPr sz="24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5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it-IT" sz="2000">
                  <a:solidFill>
                    <a:srgbClr val="202122"/>
                  </a:solidFill>
                  <a:highlight>
                    <a:srgbClr val="FFFFFF"/>
                  </a:highlight>
                </a:rPr>
                <a:t>Certain knowledge only known to the user (password, PIN, secret questions)</a:t>
              </a:r>
              <a:endParaRPr b="1" sz="19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73" name="Google Shape;273;g2fae51a058b_0_10"/>
            <p:cNvCxnSpPr/>
            <p:nvPr/>
          </p:nvCxnSpPr>
          <p:spPr>
            <a:xfrm rot="10800000">
              <a:off x="2642038" y="2647950"/>
              <a:ext cx="633600" cy="0"/>
            </a:xfrm>
            <a:prstGeom prst="straightConnector1">
              <a:avLst/>
            </a:prstGeom>
            <a:noFill/>
            <a:ln cap="flat" cmpd="sng" w="9525">
              <a:solidFill>
                <a:srgbClr val="249C9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74" name="Google Shape;274;g2fae51a058b_0_10"/>
          <p:cNvGrpSpPr/>
          <p:nvPr/>
        </p:nvGrpSpPr>
        <p:grpSpPr>
          <a:xfrm>
            <a:off x="6946276" y="1413775"/>
            <a:ext cx="5013273" cy="1719557"/>
            <a:chOff x="5209838" y="1060358"/>
            <a:chExt cx="3760049" cy="1289700"/>
          </a:xfrm>
        </p:grpSpPr>
        <p:sp>
          <p:nvSpPr>
            <p:cNvPr id="275" name="Google Shape;275;g2fae51a058b_0_10"/>
            <p:cNvSpPr txBox="1"/>
            <p:nvPr/>
          </p:nvSpPr>
          <p:spPr>
            <a:xfrm>
              <a:off x="6696486" y="1060358"/>
              <a:ext cx="22734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300">
                  <a:latin typeface="Roboto"/>
                  <a:ea typeface="Roboto"/>
                  <a:cs typeface="Roboto"/>
                  <a:sym typeface="Roboto"/>
                </a:rPr>
                <a:t>Inherence </a:t>
              </a:r>
              <a:r>
                <a:rPr lang="it-IT" sz="2300">
                  <a:latin typeface="Roboto"/>
                  <a:ea typeface="Roboto"/>
                  <a:cs typeface="Roboto"/>
                  <a:sym typeface="Roboto"/>
                </a:rPr>
                <a:t>factor</a:t>
              </a:r>
              <a:endParaRPr sz="23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it-IT" sz="2000">
                  <a:latin typeface="Roboto"/>
                  <a:ea typeface="Roboto"/>
                  <a:cs typeface="Roboto"/>
                  <a:sym typeface="Roboto"/>
                </a:rPr>
                <a:t>Information that is inherent to the user, i.e., physical characteristic (biometrics, fingerprints, eyes iris, voice)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76" name="Google Shape;276;g2fae51a058b_0_10"/>
            <p:cNvCxnSpPr/>
            <p:nvPr/>
          </p:nvCxnSpPr>
          <p:spPr>
            <a:xfrm>
              <a:off x="5209838" y="1705200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rgbClr val="155B55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77" name="Google Shape;277;g2fae51a058b_0_10"/>
          <p:cNvGrpSpPr/>
          <p:nvPr/>
        </p:nvGrpSpPr>
        <p:grpSpPr>
          <a:xfrm>
            <a:off x="6946276" y="4027166"/>
            <a:ext cx="4814080" cy="1719557"/>
            <a:chOff x="5209838" y="3020450"/>
            <a:chExt cx="3610650" cy="1289700"/>
          </a:xfrm>
        </p:grpSpPr>
        <p:sp>
          <p:nvSpPr>
            <p:cNvPr id="278" name="Google Shape;278;g2fae51a058b_0_10"/>
            <p:cNvSpPr txBox="1"/>
            <p:nvPr/>
          </p:nvSpPr>
          <p:spPr>
            <a:xfrm>
              <a:off x="6696488" y="3020450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300">
                  <a:latin typeface="Roboto"/>
                  <a:ea typeface="Roboto"/>
                  <a:cs typeface="Roboto"/>
                  <a:sym typeface="Roboto"/>
                </a:rPr>
                <a:t>Possession </a:t>
              </a:r>
              <a:r>
                <a:rPr lang="it-IT" sz="2300">
                  <a:latin typeface="Roboto"/>
                  <a:ea typeface="Roboto"/>
                  <a:cs typeface="Roboto"/>
                  <a:sym typeface="Roboto"/>
                </a:rPr>
                <a:t>factor</a:t>
              </a:r>
              <a:endParaRPr sz="23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5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it-IT" sz="2000">
                  <a:latin typeface="Roboto"/>
                  <a:ea typeface="Roboto"/>
                  <a:cs typeface="Roboto"/>
                  <a:sym typeface="Roboto"/>
                </a:rPr>
                <a:t>Users identify themselves by something they uniquely own (mobile phones, security tokens, etc)</a:t>
              </a:r>
              <a:endParaRPr sz="20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79" name="Google Shape;279;g2fae51a058b_0_10"/>
            <p:cNvCxnSpPr/>
            <p:nvPr/>
          </p:nvCxnSpPr>
          <p:spPr>
            <a:xfrm>
              <a:off x="5209838" y="3648300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rgbClr val="1D7E75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80" name="Google Shape;280;g2fae51a058b_0_10"/>
          <p:cNvGrpSpPr/>
          <p:nvPr/>
        </p:nvGrpSpPr>
        <p:grpSpPr>
          <a:xfrm>
            <a:off x="3549528" y="971262"/>
            <a:ext cx="5086319" cy="5054003"/>
            <a:chOff x="2662213" y="676344"/>
            <a:chExt cx="3814835" cy="3790597"/>
          </a:xfrm>
        </p:grpSpPr>
        <p:sp>
          <p:nvSpPr>
            <p:cNvPr id="281" name="Google Shape;281;g2fae51a058b_0_10"/>
            <p:cNvSpPr/>
            <p:nvPr/>
          </p:nvSpPr>
          <p:spPr>
            <a:xfrm rot="3600185">
              <a:off x="3169983" y="1184511"/>
              <a:ext cx="2774659" cy="2774659"/>
            </a:xfrm>
            <a:prstGeom prst="blockArc">
              <a:avLst>
                <a:gd fmla="val 12622480" name="adj1"/>
                <a:gd fmla="val 19781569" name="adj2"/>
                <a:gd fmla="val 20773" name="adj3"/>
              </a:avLst>
            </a:prstGeom>
            <a:solidFill>
              <a:srgbClr val="155B55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g2fae51a058b_0_10"/>
            <p:cNvSpPr/>
            <p:nvPr/>
          </p:nvSpPr>
          <p:spPr>
            <a:xfrm rot="10800000">
              <a:off x="3183490" y="1163229"/>
              <a:ext cx="2774700" cy="2774700"/>
            </a:xfrm>
            <a:prstGeom prst="blockArc">
              <a:avLst>
                <a:gd fmla="val 12622480" name="adj1"/>
                <a:gd fmla="val 19662822" name="adj2"/>
                <a:gd fmla="val 20729" name="adj3"/>
              </a:avLst>
            </a:prstGeom>
            <a:solidFill>
              <a:srgbClr val="1D7E75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g2fae51a058b_0_10"/>
            <p:cNvSpPr/>
            <p:nvPr/>
          </p:nvSpPr>
          <p:spPr>
            <a:xfrm rot="-3600185">
              <a:off x="3194618" y="1184114"/>
              <a:ext cx="2774659" cy="2774659"/>
            </a:xfrm>
            <a:prstGeom prst="blockArc">
              <a:avLst>
                <a:gd fmla="val 12622480" name="adj1"/>
                <a:gd fmla="val 19703271" name="adj2"/>
                <a:gd fmla="val 20851" name="adj3"/>
              </a:avLst>
            </a:prstGeom>
            <a:solidFill>
              <a:srgbClr val="249C9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84" name="Google Shape;284;g2fae51a058b_0_10"/>
            <p:cNvGrpSpPr/>
            <p:nvPr/>
          </p:nvGrpSpPr>
          <p:grpSpPr>
            <a:xfrm rot="-7200165">
              <a:off x="3337679" y="2826785"/>
              <a:ext cx="585011" cy="585536"/>
              <a:chOff x="1967628" y="812211"/>
              <a:chExt cx="588000" cy="588000"/>
            </a:xfrm>
          </p:grpSpPr>
          <p:sp>
            <p:nvSpPr>
              <p:cNvPr id="285" name="Google Shape;285;g2fae51a058b_0_10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249C91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6" name="Google Shape;286;g2fae51a058b_0_10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249C91"/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7" name="Google Shape;287;g2fae51a058b_0_10"/>
            <p:cNvGrpSpPr/>
            <p:nvPr/>
          </p:nvGrpSpPr>
          <p:grpSpPr>
            <a:xfrm>
              <a:off x="4264097" y="1180331"/>
              <a:ext cx="585001" cy="585530"/>
              <a:chOff x="1970048" y="811613"/>
              <a:chExt cx="588000" cy="588000"/>
            </a:xfrm>
          </p:grpSpPr>
          <p:sp>
            <p:nvSpPr>
              <p:cNvPr id="288" name="Google Shape;288;g2fae51a058b_0_10"/>
              <p:cNvSpPr/>
              <p:nvPr/>
            </p:nvSpPr>
            <p:spPr>
              <a:xfrm rot="39023">
                <a:off x="1973329" y="814894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155B55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9" name="Google Shape;289;g2fae51a058b_0_10"/>
              <p:cNvSpPr/>
              <p:nvPr/>
            </p:nvSpPr>
            <p:spPr>
              <a:xfrm rot="10800000">
                <a:off x="1973295" y="814927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155B55"/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0" name="Google Shape;290;g2fae51a058b_0_10"/>
            <p:cNvGrpSpPr/>
            <p:nvPr/>
          </p:nvGrpSpPr>
          <p:grpSpPr>
            <a:xfrm rot="7200165">
              <a:off x="5229930" y="2804716"/>
              <a:ext cx="585011" cy="585536"/>
              <a:chOff x="1977085" y="811649"/>
              <a:chExt cx="588000" cy="588000"/>
            </a:xfrm>
          </p:grpSpPr>
          <p:sp>
            <p:nvSpPr>
              <p:cNvPr id="291" name="Google Shape;291;g2fae51a058b_0_10"/>
              <p:cNvSpPr/>
              <p:nvPr/>
            </p:nvSpPr>
            <p:spPr>
              <a:xfrm rot="39023">
                <a:off x="1980366" y="814930"/>
                <a:ext cx="581437" cy="581437"/>
              </a:xfrm>
              <a:prstGeom prst="pie">
                <a:avLst>
                  <a:gd fmla="val 6190354" name="adj1"/>
                  <a:gd fmla="val 14996165" name="adj2"/>
                </a:avLst>
              </a:prstGeom>
              <a:solidFill>
                <a:srgbClr val="1D7E75"/>
              </a:solidFill>
              <a:ln>
                <a:noFill/>
              </a:ln>
              <a:effectLst>
                <a:outerShdw blurRad="142875" rotWithShape="0" algn="bl">
                  <a:srgbClr val="000000">
                    <a:alpha val="43000"/>
                  </a:srgbClr>
                </a:outerShdw>
              </a:effectLst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2" name="Google Shape;292;g2fae51a058b_0_10"/>
              <p:cNvSpPr/>
              <p:nvPr/>
            </p:nvSpPr>
            <p:spPr>
              <a:xfrm rot="10800000">
                <a:off x="1980332" y="814963"/>
                <a:ext cx="581400" cy="581400"/>
              </a:xfrm>
              <a:prstGeom prst="pie">
                <a:avLst>
                  <a:gd fmla="val 4028252" name="adj1"/>
                  <a:gd fmla="val 17183677" name="adj2"/>
                </a:avLst>
              </a:prstGeom>
              <a:solidFill>
                <a:srgbClr val="1D7E75"/>
              </a:solidFill>
              <a:ln>
                <a:noFill/>
              </a:ln>
            </p:spPr>
            <p:txBody>
              <a:bodyPr anchorCtr="0" anchor="ctr" bIns="121900" lIns="121900" spcFirstLastPara="1" rIns="121900" wrap="square" tIns="1219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93" name="Google Shape;293;g2fae51a058b_0_10"/>
            <p:cNvSpPr txBox="1"/>
            <p:nvPr/>
          </p:nvSpPr>
          <p:spPr>
            <a:xfrm>
              <a:off x="4334550" y="1255312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 </a:t>
              </a:r>
              <a:endParaRPr b="1" sz="2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4" name="Google Shape;294;g2fae51a058b_0_10"/>
            <p:cNvSpPr txBox="1"/>
            <p:nvPr/>
          </p:nvSpPr>
          <p:spPr>
            <a:xfrm>
              <a:off x="3375648" y="2887440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 </a:t>
              </a:r>
              <a:endParaRPr b="1" sz="2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5" name="Google Shape;295;g2fae51a058b_0_10"/>
            <p:cNvSpPr txBox="1"/>
            <p:nvPr/>
          </p:nvSpPr>
          <p:spPr>
            <a:xfrm>
              <a:off x="5281877" y="2857865"/>
              <a:ext cx="509100" cy="26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 </a:t>
              </a:r>
              <a:endParaRPr b="1" sz="2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543338" y="441325"/>
            <a:ext cx="102975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/>
              <a:t>WP3 — Design and Development of the ED-EHR</a:t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2319100" y="3101463"/>
            <a:ext cx="470100" cy="240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4612175" y="3101463"/>
            <a:ext cx="470100" cy="240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7142650" y="3101463"/>
            <a:ext cx="470100" cy="240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9673125" y="3101463"/>
            <a:ext cx="470100" cy="240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5282238" y="4031126"/>
            <a:ext cx="1754400" cy="10914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Architectural choices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Design of software components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7855925" y="4031076"/>
            <a:ext cx="1626900" cy="10914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Data models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DB logical and physical models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10275525" y="4031051"/>
            <a:ext cx="1545600" cy="1002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Code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Software documentation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385938" y="2754513"/>
            <a:ext cx="1815900" cy="934500"/>
          </a:xfrm>
          <a:prstGeom prst="roundRect">
            <a:avLst>
              <a:gd fmla="val 16667" name="adj"/>
            </a:avLst>
          </a:prstGeom>
          <a:solidFill>
            <a:srgbClr val="A8D08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Domain and context analysis</a:t>
            </a:r>
            <a:endParaRPr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2943588" y="2754513"/>
            <a:ext cx="1545600" cy="934500"/>
          </a:xfrm>
          <a:prstGeom prst="roundRect">
            <a:avLst>
              <a:gd fmla="val 16667" name="adj"/>
            </a:avLst>
          </a:prstGeom>
          <a:solidFill>
            <a:srgbClr val="A9D08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UI design</a:t>
            </a:r>
            <a:endParaRPr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5282247" y="2754513"/>
            <a:ext cx="1779900" cy="934500"/>
          </a:xfrm>
          <a:prstGeom prst="roundRect">
            <a:avLst>
              <a:gd fmla="val 16667" name="adj"/>
            </a:avLst>
          </a:prstGeom>
          <a:solidFill>
            <a:srgbClr val="A9D08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Software architecture design</a:t>
            </a:r>
            <a:endParaRPr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7770236" y="2754513"/>
            <a:ext cx="1815900" cy="934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Persistence layer design</a:t>
            </a:r>
            <a:endParaRPr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10260463" y="2754513"/>
            <a:ext cx="1545600" cy="934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7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Development and test</a:t>
            </a:r>
            <a:endParaRPr i="0" sz="17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Google Shape;77;p14"/>
          <p:cNvSpPr/>
          <p:nvPr/>
        </p:nvSpPr>
        <p:spPr>
          <a:xfrm>
            <a:off x="463638" y="4031088"/>
            <a:ext cx="1626900" cy="10914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Use cases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Functional and non-functional requirements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2988738" y="4031138"/>
            <a:ext cx="1448100" cy="10914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Interface prototypes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User navigation flows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Google Shape;79;p14"/>
          <p:cNvSpPr/>
          <p:nvPr/>
        </p:nvSpPr>
        <p:spPr>
          <a:xfrm flipH="1">
            <a:off x="3556588" y="2105650"/>
            <a:ext cx="7561500" cy="589200"/>
          </a:xfrm>
          <a:prstGeom prst="uturnArrow">
            <a:avLst>
              <a:gd fmla="val 27352" name="adj1"/>
              <a:gd fmla="val 25000" name="adj2"/>
              <a:gd fmla="val 23426" name="adj3"/>
              <a:gd fmla="val 43750" name="adj4"/>
              <a:gd fmla="val 98925" name="adj5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4915888" y="1735450"/>
            <a:ext cx="5040900" cy="3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it-IT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Refinement, debugging, and addition of new features</a:t>
            </a:r>
            <a:endParaRPr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fae51a058b_0_570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Multi-factor authentication (2FA)</a:t>
            </a:r>
            <a:endParaRPr/>
          </a:p>
        </p:txBody>
      </p:sp>
      <p:sp>
        <p:nvSpPr>
          <p:cNvPr id="302" name="Google Shape;302;g2fae51a058b_0_570"/>
          <p:cNvSpPr txBox="1"/>
          <p:nvPr/>
        </p:nvSpPr>
        <p:spPr>
          <a:xfrm>
            <a:off x="804450" y="1765350"/>
            <a:ext cx="10513200" cy="3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possible widely-adopted solution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classic credentials (username/password) + OTP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Strong, however, </a:t>
            </a: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passwords need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 be sufficiently robust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 be remembered (!)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 be changed periodically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oboto"/>
              <a:buChar char="-"/>
            </a:pP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(every 3 months in Italy, according to </a:t>
            </a:r>
            <a:r>
              <a:rPr lang="it-IT" sz="2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GDPR</a:t>
            </a: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endParaRPr sz="2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fcd9b33313_0_6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Multi-factor authentication (2FA)</a:t>
            </a:r>
            <a:endParaRPr/>
          </a:p>
        </p:txBody>
      </p:sp>
      <p:sp>
        <p:nvSpPr>
          <p:cNvPr id="309" name="Google Shape;309;g2fcd9b33313_0_6"/>
          <p:cNvSpPr txBox="1"/>
          <p:nvPr/>
        </p:nvSpPr>
        <p:spPr>
          <a:xfrm>
            <a:off x="804450" y="1765350"/>
            <a:ext cx="10513200" cy="14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Looking for smarter alternatives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b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WebAuthn authentication</a:t>
            </a: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API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proposed by </a:t>
            </a:r>
            <a:r>
              <a:rPr lang="it-IT" sz="2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W3C</a:t>
            </a: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lang="it-IT" sz="2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FIDO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10" name="Google Shape;310;g2fcd9b33313_0_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6504" y="3429013"/>
            <a:ext cx="3347150" cy="1575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g2fcd9b33313_0_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40575" y="3573800"/>
            <a:ext cx="2193700" cy="143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fcd9b33313_0_0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2FA passwordless alternatives</a:t>
            </a:r>
            <a:endParaRPr/>
          </a:p>
        </p:txBody>
      </p:sp>
      <p:sp>
        <p:nvSpPr>
          <p:cNvPr id="318" name="Google Shape;318;g2fcd9b33313_0_0"/>
          <p:cNvSpPr txBox="1"/>
          <p:nvPr/>
        </p:nvSpPr>
        <p:spPr>
          <a:xfrm>
            <a:off x="804450" y="1765350"/>
            <a:ext cx="10513200" cy="14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Public Key Cryptography (</a:t>
            </a:r>
            <a:r>
              <a:rPr i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passkeys</a:t>
            </a: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secret stored on device and unlocked with biometrics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19" name="Google Shape;319;g2fcd9b33313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6142" y="2864250"/>
            <a:ext cx="7459716" cy="292695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g2fcd9b33313_0_0"/>
          <p:cNvSpPr txBox="1"/>
          <p:nvPr/>
        </p:nvSpPr>
        <p:spPr>
          <a:xfrm>
            <a:off x="804450" y="5931725"/>
            <a:ext cx="2796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/>
              <a:t>Image from: </a:t>
            </a:r>
            <a:r>
              <a:rPr lang="it-IT" sz="900" u="sng">
                <a:solidFill>
                  <a:schemeClr val="hlink"/>
                </a:solidFill>
                <a:hlinkClick r:id="rId4"/>
              </a:rPr>
              <a:t>https://fidoalliance.org/how-fido-works/</a:t>
            </a:r>
            <a:endParaRPr sz="900"/>
          </a:p>
        </p:txBody>
      </p:sp>
      <p:pic>
        <p:nvPicPr>
          <p:cNvPr id="321" name="Google Shape;321;g2fcd9b33313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064887" y="890250"/>
            <a:ext cx="1780188" cy="1780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fcd9b33313_0_22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WebAuthn Authentication API</a:t>
            </a:r>
            <a:endParaRPr/>
          </a:p>
        </p:txBody>
      </p:sp>
      <p:sp>
        <p:nvSpPr>
          <p:cNvPr id="328" name="Google Shape;328;g2fcd9b33313_0_22"/>
          <p:cNvSpPr txBox="1"/>
          <p:nvPr/>
        </p:nvSpPr>
        <p:spPr>
          <a:xfrm>
            <a:off x="804450" y="1765350"/>
            <a:ext cx="10513200" cy="14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Three main characteristics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with some caveats 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9" name="Google Shape;329;g2fcd9b33313_0_22"/>
          <p:cNvSpPr txBox="1"/>
          <p:nvPr/>
        </p:nvSpPr>
        <p:spPr>
          <a:xfrm>
            <a:off x="804450" y="6236525"/>
            <a:ext cx="2796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/>
              <a:t>Image from: </a:t>
            </a:r>
            <a:r>
              <a:rPr lang="it-IT" sz="900" u="sng">
                <a:solidFill>
                  <a:schemeClr val="hlink"/>
                </a:solidFill>
                <a:hlinkClick r:id="rId3"/>
              </a:rPr>
              <a:t>https://webauthn.guide/</a:t>
            </a:r>
            <a:endParaRPr sz="900"/>
          </a:p>
        </p:txBody>
      </p:sp>
      <p:pic>
        <p:nvPicPr>
          <p:cNvPr id="330" name="Google Shape;330;g2fcd9b33313_0_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6865" y="2604650"/>
            <a:ext cx="8718270" cy="363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fd1e3fd9cf_0_4"/>
          <p:cNvSpPr txBox="1"/>
          <p:nvPr>
            <p:ph type="title"/>
          </p:nvPr>
        </p:nvSpPr>
        <p:spPr>
          <a:xfrm>
            <a:off x="4707275" y="2113525"/>
            <a:ext cx="6844500" cy="13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1" lang="it-IT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Authorization</a:t>
            </a:r>
            <a:endParaRPr b="1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it-IT" sz="36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What can you do?</a:t>
            </a:r>
            <a:endParaRPr sz="36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t/>
            </a:r>
            <a:endParaRPr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fcd9b33313_0_38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</a:t>
            </a:r>
            <a:r>
              <a:rPr lang="it-IT"/>
              <a:t>Authorizations</a:t>
            </a:r>
            <a:endParaRPr/>
          </a:p>
        </p:txBody>
      </p:sp>
      <p:sp>
        <p:nvSpPr>
          <p:cNvPr id="342" name="Google Shape;342;g2fcd9b33313_0_38"/>
          <p:cNvSpPr txBox="1"/>
          <p:nvPr/>
        </p:nvSpPr>
        <p:spPr>
          <a:xfrm>
            <a:off x="804450" y="1765350"/>
            <a:ext cx="10513200" cy="4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Requirements</a:t>
            </a: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should be transformed into a </a:t>
            </a:r>
            <a:r>
              <a:rPr b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machine-readable language</a:t>
            </a:r>
            <a:endParaRPr b="1"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i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</a:t>
            </a:r>
            <a:r>
              <a:rPr i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doctor wants to read records of a given patient</a:t>
            </a:r>
            <a:endParaRPr i="1"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i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doctor cannot delete records of a given patient</a:t>
            </a:r>
            <a:endParaRPr i="1"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i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nurse can insert records about a given patient</a:t>
            </a:r>
            <a:endParaRPr i="1"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… 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How?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Char char="-"/>
            </a:pP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Adopting an open-source powerful </a:t>
            </a:r>
            <a:r>
              <a:rPr b="1"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access control library</a:t>
            </a:r>
            <a:r>
              <a:rPr lang="it-IT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supporting different access control models (RBAC, ABAC, etc) 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fd8b697e27_0_10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WP3 — ABAC (example)</a:t>
            </a:r>
            <a:endParaRPr/>
          </a:p>
        </p:txBody>
      </p:sp>
      <p:sp>
        <p:nvSpPr>
          <p:cNvPr id="349" name="Google Shape;349;g2fd8b697e27_0_10"/>
          <p:cNvSpPr txBox="1"/>
          <p:nvPr>
            <p:ph idx="1" type="body"/>
          </p:nvPr>
        </p:nvSpPr>
        <p:spPr>
          <a:xfrm>
            <a:off x="543338" y="1690688"/>
            <a:ext cx="92103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Dr. Vicky attempts to access Alice's medical history and lab results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-"/>
            </a:pPr>
            <a:r>
              <a:rPr b="1" lang="it-IT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User</a:t>
            </a:r>
            <a:r>
              <a:rPr lang="it-IT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attributes (role, experience level, etc)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-"/>
            </a:pPr>
            <a:r>
              <a:rPr b="1" lang="it-IT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Resource</a:t>
            </a:r>
            <a:r>
              <a:rPr lang="it-IT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attributes (data types, sensitivity, patient)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-"/>
            </a:pPr>
            <a:r>
              <a:rPr b="1" lang="it-IT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Action</a:t>
            </a:r>
            <a:r>
              <a:rPr lang="it-IT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attributes (CRUD operations)</a:t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50" name="Google Shape;350;g2fd8b697e27_0_10"/>
          <p:cNvGrpSpPr/>
          <p:nvPr/>
        </p:nvGrpSpPr>
        <p:grpSpPr>
          <a:xfrm>
            <a:off x="1656650" y="4258125"/>
            <a:ext cx="5843200" cy="1052400"/>
            <a:chOff x="3174400" y="4244075"/>
            <a:chExt cx="5843200" cy="1052400"/>
          </a:xfrm>
        </p:grpSpPr>
        <p:sp>
          <p:nvSpPr>
            <p:cNvPr id="351" name="Google Shape;351;g2fd8b697e27_0_10"/>
            <p:cNvSpPr/>
            <p:nvPr/>
          </p:nvSpPr>
          <p:spPr>
            <a:xfrm>
              <a:off x="3174400" y="4244075"/>
              <a:ext cx="2557800" cy="10524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900">
                  <a:latin typeface="Roboto"/>
                  <a:ea typeface="Roboto"/>
                  <a:cs typeface="Roboto"/>
                  <a:sym typeface="Roboto"/>
                </a:rPr>
                <a:t>Policy </a:t>
              </a:r>
              <a:r>
                <a:rPr b="1" lang="it-IT" sz="1900">
                  <a:latin typeface="Roboto"/>
                  <a:ea typeface="Roboto"/>
                  <a:cs typeface="Roboto"/>
                  <a:sym typeface="Roboto"/>
                </a:rPr>
                <a:t>decision</a:t>
              </a:r>
              <a:endParaRPr b="1" sz="19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52" name="Google Shape;352;g2fd8b697e27_0_10"/>
            <p:cNvSpPr/>
            <p:nvPr/>
          </p:nvSpPr>
          <p:spPr>
            <a:xfrm>
              <a:off x="6459800" y="4244075"/>
              <a:ext cx="2557800" cy="10524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900">
                  <a:latin typeface="Roboto"/>
                  <a:ea typeface="Roboto"/>
                  <a:cs typeface="Roboto"/>
                  <a:sym typeface="Roboto"/>
                </a:rPr>
                <a:t>Policy </a:t>
              </a:r>
              <a:r>
                <a:rPr b="1" lang="it-IT" sz="1900">
                  <a:latin typeface="Roboto"/>
                  <a:ea typeface="Roboto"/>
                  <a:cs typeface="Roboto"/>
                  <a:sym typeface="Roboto"/>
                </a:rPr>
                <a:t>enforcement</a:t>
              </a:r>
              <a:endParaRPr b="1" sz="19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53" name="Google Shape;353;g2fd8b697e27_0_10"/>
            <p:cNvCxnSpPr>
              <a:stCxn id="351" idx="3"/>
              <a:endCxn id="352" idx="1"/>
            </p:cNvCxnSpPr>
            <p:nvPr/>
          </p:nvCxnSpPr>
          <p:spPr>
            <a:xfrm>
              <a:off x="5732200" y="4770275"/>
              <a:ext cx="727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pic>
        <p:nvPicPr>
          <p:cNvPr id="354" name="Google Shape;354;g2fd8b697e27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00638" y="3717550"/>
            <a:ext cx="2133561" cy="21335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5" name="Google Shape;355;g2fd8b697e27_0_10"/>
          <p:cNvCxnSpPr>
            <a:stCxn id="352" idx="3"/>
            <a:endCxn id="354" idx="1"/>
          </p:cNvCxnSpPr>
          <p:nvPr/>
        </p:nvCxnSpPr>
        <p:spPr>
          <a:xfrm>
            <a:off x="7499850" y="4784325"/>
            <a:ext cx="1000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fd1e3fd9cf_0_10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Authorizations</a:t>
            </a:r>
            <a:endParaRPr/>
          </a:p>
        </p:txBody>
      </p:sp>
      <p:pic>
        <p:nvPicPr>
          <p:cNvPr id="362" name="Google Shape;362;g2fd1e3fd9cf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900" y="1306125"/>
            <a:ext cx="4534975" cy="424575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g2fd1e3fd9cf_0_10"/>
          <p:cNvSpPr txBox="1"/>
          <p:nvPr/>
        </p:nvSpPr>
        <p:spPr>
          <a:xfrm>
            <a:off x="5558600" y="1306125"/>
            <a:ext cx="62910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/>
              <a:t>Check permission: subject "alice" wants to do action "read" on object "patients"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Enforcement outcome: </a:t>
            </a:r>
            <a:r>
              <a:rPr b="1" lang="it-IT"/>
              <a:t>YES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/>
              <a:t>Check permission: subject "alice" wants to do action "delete" on object "patients"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Enforcement outcome: </a:t>
            </a:r>
            <a:r>
              <a:rPr b="1" lang="it-IT"/>
              <a:t>NO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/>
              <a:t>Check permission: subject "bob" wants to do action "read" on object "users"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Enforcement outcome: </a:t>
            </a:r>
            <a:r>
              <a:rPr b="1" lang="it-IT"/>
              <a:t>YES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/>
              <a:t>Check permission: subject "bob" wants to do action "create" on object "users"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Enforcement outcome: </a:t>
            </a:r>
            <a:r>
              <a:rPr b="1" lang="it-IT"/>
              <a:t>YES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fd1e3fd9cf_0_22"/>
          <p:cNvSpPr txBox="1"/>
          <p:nvPr>
            <p:ph type="title"/>
          </p:nvPr>
        </p:nvSpPr>
        <p:spPr>
          <a:xfrm>
            <a:off x="4707275" y="2113525"/>
            <a:ext cx="6844500" cy="13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b="1" lang="it-IT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Adopting standards</a:t>
            </a:r>
            <a:endParaRPr b="1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5"/>
          <p:cNvSpPr txBox="1"/>
          <p:nvPr>
            <p:ph type="title"/>
          </p:nvPr>
        </p:nvSpPr>
        <p:spPr>
          <a:xfrm>
            <a:off x="543338" y="365125"/>
            <a:ext cx="1029748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/>
              <a:t>WP3 — Interoperability standards</a:t>
            </a:r>
            <a:endParaRPr/>
          </a:p>
        </p:txBody>
      </p:sp>
      <p:sp>
        <p:nvSpPr>
          <p:cNvPr id="375" name="Google Shape;375;p15"/>
          <p:cNvSpPr txBox="1"/>
          <p:nvPr>
            <p:ph idx="1" type="body"/>
          </p:nvPr>
        </p:nvSpPr>
        <p:spPr>
          <a:xfrm>
            <a:off x="543325" y="1325550"/>
            <a:ext cx="11010000" cy="51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oboto"/>
              <a:buChar char="-"/>
            </a:pPr>
            <a:r>
              <a:rPr b="1" i="0" lang="it-IT" sz="2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FHIR</a:t>
            </a:r>
            <a:r>
              <a:rPr b="0" i="0" lang="it-IT" sz="2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(Fast Healthcare Interoperability Resources) data model (resources) and resource exchange format</a:t>
            </a:r>
            <a:endParaRPr b="0" i="0" sz="2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-"/>
            </a:pP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ensures seamless data exchange and interoperability between different healthcare systems, facilitating improved patient care and streamlined workflows</a:t>
            </a:r>
            <a:endParaRPr b="0"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937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Roboto"/>
              <a:buChar char="-"/>
            </a:pPr>
            <a:r>
              <a:rPr b="1" i="0" lang="it-IT" sz="2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SNOMED CT</a:t>
            </a:r>
            <a:r>
              <a:rPr b="0" i="0" lang="it-IT" sz="2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(Systematic Nomenclature of Medicine), </a:t>
            </a:r>
            <a:r>
              <a:rPr b="1" i="0" lang="it-IT" sz="2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LOINC</a:t>
            </a:r>
            <a:r>
              <a:rPr b="0" i="0" lang="it-IT" sz="2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(Logical Observation Identifiers Names and Codes) as ground terminologies for coding concepts</a:t>
            </a:r>
            <a:endParaRPr b="0" i="0" sz="2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-"/>
            </a:pP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Foundational components for unambiguous representation of clinical concepts in FHIR resources</a:t>
            </a:r>
            <a:endParaRPr b="0"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Char char="-"/>
            </a:pPr>
            <a:r>
              <a:rPr b="1" i="0" lang="it-IT" sz="2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EEHRXF</a:t>
            </a:r>
            <a:r>
              <a:rPr b="0" i="0" lang="it-IT" sz="2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(European Electronic Health Record eXchange Format) </a:t>
            </a:r>
            <a:endParaRPr b="0" i="0" sz="2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-"/>
            </a:pP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includes a set of principles and a set of common technical specifications that should constitute the baseline for a European electronic health record exchange format</a:t>
            </a:r>
            <a:endParaRPr b="0"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-"/>
            </a:pP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composition of datasets that represent complex patient’s history information generated by clinical events</a:t>
            </a:r>
            <a:endParaRPr b="0"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-"/>
            </a:pPr>
            <a:r>
              <a:rPr b="0" i="0" lang="it-IT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Patient summary, prescriptions, hospital discharge reports, etc.</a:t>
            </a:r>
            <a:endParaRPr b="0" i="0" sz="2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fae51a058b_0_0"/>
          <p:cNvSpPr txBox="1"/>
          <p:nvPr>
            <p:ph type="title"/>
          </p:nvPr>
        </p:nvSpPr>
        <p:spPr>
          <a:xfrm>
            <a:off x="4707275" y="2113525"/>
            <a:ext cx="6844500" cy="13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33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800"/>
              <a:buFont typeface="Roboto"/>
              <a:buAutoNum type="arabicPeriod"/>
            </a:pPr>
            <a:r>
              <a:rPr lang="it-IT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ED-EHR </a:t>
            </a:r>
            <a:r>
              <a:rPr lang="it-IT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Prototype</a:t>
            </a:r>
            <a:endParaRPr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fd1e3fd9cf_0_26"/>
          <p:cNvSpPr txBox="1"/>
          <p:nvPr>
            <p:ph type="title"/>
          </p:nvPr>
        </p:nvSpPr>
        <p:spPr>
          <a:xfrm>
            <a:off x="543350" y="365125"/>
            <a:ext cx="9582300" cy="132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WP3 — Interoperability and data model</a:t>
            </a:r>
            <a:endParaRPr/>
          </a:p>
        </p:txBody>
      </p:sp>
      <p:sp>
        <p:nvSpPr>
          <p:cNvPr id="382" name="Google Shape;382;g2fd1e3fd9cf_0_26"/>
          <p:cNvSpPr txBox="1"/>
          <p:nvPr>
            <p:ph idx="1" type="body"/>
          </p:nvPr>
        </p:nvSpPr>
        <p:spPr>
          <a:xfrm>
            <a:off x="747025" y="1246250"/>
            <a:ext cx="10952100" cy="47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Data </a:t>
            </a: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defined</a:t>
            </a: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</a:t>
            </a: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the </a:t>
            </a:r>
            <a:r>
              <a:rPr b="1"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domain analysis</a:t>
            </a: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task and the </a:t>
            </a:r>
            <a:r>
              <a:rPr b="1"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data dictionary</a:t>
            </a: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extracted from existing hospital systems determined in WP2 (Astir) have been mapped to FHIR resources, since they must fit into the same data model of the EHR</a:t>
            </a:r>
            <a:endParaRPr sz="2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83" name="Google Shape;383;g2fd1e3fd9cf_0_26"/>
          <p:cNvGrpSpPr/>
          <p:nvPr/>
        </p:nvGrpSpPr>
        <p:grpSpPr>
          <a:xfrm>
            <a:off x="2749135" y="2457232"/>
            <a:ext cx="6693744" cy="3748653"/>
            <a:chOff x="2024875" y="1172500"/>
            <a:chExt cx="8142250" cy="4559850"/>
          </a:xfrm>
        </p:grpSpPr>
        <p:pic>
          <p:nvPicPr>
            <p:cNvPr id="384" name="Google Shape;384;g2fd1e3fd9cf_0_26"/>
            <p:cNvPicPr preferRelativeResize="0"/>
            <p:nvPr/>
          </p:nvPicPr>
          <p:blipFill rotWithShape="1">
            <a:blip r:embed="rId3">
              <a:alphaModFix/>
            </a:blip>
            <a:srcRect b="0" l="0" r="0" t="1019"/>
            <a:stretch/>
          </p:blipFill>
          <p:spPr>
            <a:xfrm>
              <a:off x="2024875" y="1172500"/>
              <a:ext cx="8142250" cy="45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5" name="Google Shape;385;g2fd1e3fd9cf_0_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669750" y="3974688"/>
              <a:ext cx="754375" cy="4714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6" name="Google Shape;386;g2fd1e3fd9cf_0_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691025" y="3522695"/>
              <a:ext cx="475400" cy="2971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fd8b697e27_0_318"/>
          <p:cNvSpPr txBox="1"/>
          <p:nvPr>
            <p:ph type="title"/>
          </p:nvPr>
        </p:nvSpPr>
        <p:spPr>
          <a:xfrm>
            <a:off x="4707275" y="2113525"/>
            <a:ext cx="6844500" cy="13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it-IT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Interesting, but show us the mock-up… </a:t>
            </a:r>
            <a:endParaRPr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2" name="Google Shape;392;g2fd8b697e27_0_318"/>
          <p:cNvSpPr txBox="1"/>
          <p:nvPr/>
        </p:nvSpPr>
        <p:spPr>
          <a:xfrm>
            <a:off x="6934200" y="4000500"/>
            <a:ext cx="2286000" cy="9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0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Let’go!</a:t>
            </a:r>
            <a:endParaRPr sz="4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2"/>
          <p:cNvSpPr txBox="1"/>
          <p:nvPr>
            <p:ph type="title"/>
          </p:nvPr>
        </p:nvSpPr>
        <p:spPr>
          <a:xfrm>
            <a:off x="6347792" y="2113515"/>
            <a:ext cx="4522580" cy="1315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i="1" lang="it-IT"/>
              <a:t>ADDITIONAL</a:t>
            </a:r>
            <a:br>
              <a:rPr i="1" lang="it-IT"/>
            </a:br>
            <a:r>
              <a:rPr i="1" lang="it-IT"/>
              <a:t>Q&amp;A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 amt="89000"/>
          </a:blip>
          <a:stretch>
            <a:fillRect/>
          </a:stretch>
        </a:blip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Google Shape;403;p33"/>
          <p:cNvPicPr preferRelativeResize="0"/>
          <p:nvPr/>
        </p:nvPicPr>
        <p:blipFill rotWithShape="1">
          <a:blip r:embed="rId4">
            <a:alphaModFix/>
          </a:blip>
          <a:srcRect b="52653" l="-30320" r="-6131" t="-786"/>
          <a:stretch/>
        </p:blipFill>
        <p:spPr>
          <a:xfrm>
            <a:off x="225287" y="2490445"/>
            <a:ext cx="11046546" cy="4367555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33"/>
          <p:cNvSpPr txBox="1"/>
          <p:nvPr/>
        </p:nvSpPr>
        <p:spPr>
          <a:xfrm>
            <a:off x="7726017" y="2459029"/>
            <a:ext cx="4280452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it-IT" sz="3600" u="none" cap="none" strike="noStrik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it-IT" sz="3600" u="none" cap="none" strike="noStrike">
                <a:solidFill>
                  <a:srgbClr val="7BA7AD"/>
                </a:solidFill>
                <a:latin typeface="Arial"/>
                <a:ea typeface="Arial"/>
                <a:cs typeface="Arial"/>
                <a:sym typeface="Arial"/>
              </a:rPr>
              <a:t>FOR YOUR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it-IT" sz="3600" u="none" cap="none" strike="noStrike">
                <a:solidFill>
                  <a:srgbClr val="7BA7AD"/>
                </a:solidFill>
                <a:latin typeface="Arial"/>
                <a:ea typeface="Arial"/>
                <a:cs typeface="Arial"/>
                <a:sym typeface="Arial"/>
              </a:rPr>
              <a:t>ATTENTION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33"/>
          <p:cNvSpPr txBox="1"/>
          <p:nvPr/>
        </p:nvSpPr>
        <p:spPr>
          <a:xfrm>
            <a:off x="7726017" y="4411760"/>
            <a:ext cx="42804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it-IT" sz="1800" u="none" cap="none" strike="noStrik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rPr>
              <a:t>ecream@marionegri.it</a:t>
            </a:r>
            <a:endParaRPr b="0" i="0" sz="1800" u="none" cap="none" strike="noStrike">
              <a:solidFill>
                <a:srgbClr val="FF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6" name="Google Shape;406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3707" y="535646"/>
            <a:ext cx="3282675" cy="1146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magine che contiene testo, schermata, Carattere, logo&#10;&#10;Descrizione generata automaticamente" id="411" name="Google Shape;411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572"/>
            <a:ext cx="12201924" cy="6852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e165c1ccee_11_28"/>
          <p:cNvSpPr txBox="1"/>
          <p:nvPr>
            <p:ph type="title"/>
          </p:nvPr>
        </p:nvSpPr>
        <p:spPr>
          <a:xfrm>
            <a:off x="543338" y="365125"/>
            <a:ext cx="102975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/>
              <a:t>WP3 - Design and Development of the ED-EHR</a:t>
            </a:r>
            <a:endParaRPr/>
          </a:p>
        </p:txBody>
      </p:sp>
      <p:sp>
        <p:nvSpPr>
          <p:cNvPr id="92" name="Google Shape;92;g2e165c1ccee_11_28"/>
          <p:cNvSpPr txBox="1"/>
          <p:nvPr>
            <p:ph idx="1" type="body"/>
          </p:nvPr>
        </p:nvSpPr>
        <p:spPr>
          <a:xfrm>
            <a:off x="543337" y="1507808"/>
            <a:ext cx="111054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D7678"/>
              </a:buClr>
              <a:buSzPts val="2800"/>
              <a:buFont typeface="Arial"/>
              <a:buNone/>
            </a:pPr>
            <a:r>
              <a:rPr b="0" i="0" lang="it-IT" sz="2800" u="none" cap="none" strike="noStrike">
                <a:solidFill>
                  <a:srgbClr val="5D7678"/>
                </a:solidFill>
                <a:latin typeface="Arial"/>
                <a:ea typeface="Arial"/>
                <a:cs typeface="Arial"/>
                <a:sym typeface="Arial"/>
              </a:rPr>
              <a:t>Timeline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93" name="Google Shape;93;g2e165c1ccee_11_28"/>
          <p:cNvGraphicFramePr/>
          <p:nvPr/>
        </p:nvGraphicFramePr>
        <p:xfrm>
          <a:off x="838199" y="208531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{A06F8783-8274-4CA9-8A1E-3571E0417B07}</a:tableStyleId>
              </a:tblPr>
              <a:tblGrid>
                <a:gridCol w="414525"/>
                <a:gridCol w="4720225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  <a:gridCol w="269050"/>
              </a:tblGrid>
              <a:tr h="31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it-IT" sz="11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Tasks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it-IT" sz="10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 1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 hMerge="1"/>
                <a:tc hMerge="1"/>
                <a:tc hMerge="1"/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it-IT" sz="10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 2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 hMerge="1"/>
                <a:tc hMerge="1"/>
                <a:tc hMerge="1"/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it-IT" sz="10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 3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 hMerge="1"/>
                <a:tc hMerge="1"/>
                <a:tc hMerge="1"/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it-IT" sz="10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 4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 hMerge="1"/>
                <a:tc hMerge="1"/>
                <a:tc hMerge="1"/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it-IT" sz="10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 5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 hMerge="1"/>
                <a:tc hMerge="1"/>
                <a:tc hMerge="1"/>
              </a:tr>
              <a:tr h="31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3.1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Context analysis </a:t>
                      </a:r>
                      <a:endParaRPr b="0"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5E777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it-IT" sz="900" u="none" cap="none" strike="noStrike">
                          <a:solidFill>
                            <a:srgbClr val="FF666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D3.1</a:t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7AA7A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7AA7A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</a:tr>
              <a:tr h="31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3.2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Domain analysis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7AA7A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7AA7A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</a:tr>
              <a:tr h="31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3.3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Conceptual design of the EDMR architecture 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</a:tr>
              <a:tr h="31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3.4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Design and development of DB, components, and UI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7AA7A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</a:tr>
              <a:tr h="31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3.5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Design and development of the reasoner module 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</a:tr>
              <a:tr h="31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3.6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Design and development of APIs and interop. modules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8D08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</a:tr>
              <a:tr h="31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3.7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Test, Deployment, and Support 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F0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7AA7A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DAD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4" name="Google Shape;94;g2e165c1ccee_11_28"/>
          <p:cNvGraphicFramePr/>
          <p:nvPr/>
        </p:nvGraphicFramePr>
        <p:xfrm>
          <a:off x="5960885" y="47687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{A06F8783-8274-4CA9-8A1E-3571E0417B07}</a:tableStyleId>
              </a:tblPr>
              <a:tblGrid>
                <a:gridCol w="4689775"/>
                <a:gridCol w="703150"/>
              </a:tblGrid>
              <a:tr h="25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Milestones 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A7A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Month</a:t>
                      </a:r>
                      <a:endParaRPr sz="1400" u="none" cap="none" strike="noStrike"/>
                    </a:p>
                  </a:txBody>
                  <a:tcPr marT="45725" marB="45725" marR="45725" marL="457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A7AC"/>
                    </a:solidFill>
                  </a:tcPr>
                </a:tc>
              </a:tr>
              <a:tr h="25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D7678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M7 Database for the ED-EHR</a:t>
                      </a:r>
                      <a:endParaRPr b="0"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48</a:t>
                      </a:r>
                      <a:endParaRPr b="0"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45725" marL="457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D7678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M8 User Interface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48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45725" marL="457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95" name="Google Shape;95;g2e165c1ccee_11_28"/>
          <p:cNvGraphicFramePr/>
          <p:nvPr/>
        </p:nvGraphicFramePr>
        <p:xfrm>
          <a:off x="838199" y="477394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{A06F8783-8274-4CA9-8A1E-3571E0417B07}</a:tableStyleId>
              </a:tblPr>
              <a:tblGrid>
                <a:gridCol w="4170225"/>
                <a:gridCol w="779325"/>
              </a:tblGrid>
              <a:tr h="25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it-IT" sz="11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Deliverables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it-IT" sz="11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Month</a:t>
                      </a:r>
                      <a:endParaRPr sz="1400" u="none" cap="none" strike="noStrike"/>
                    </a:p>
                  </a:txBody>
                  <a:tcPr marT="45725" marB="45725" marR="45725" marL="457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6666"/>
                    </a:solidFill>
                  </a:tcPr>
                </a:tc>
              </a:tr>
              <a:tr h="25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D7678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D3.1</a:t>
                      </a:r>
                      <a:r>
                        <a:rPr b="0" i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b="1" i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First release of the ED-EHR contents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  <a:endParaRPr b="1"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45725" marL="457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D7678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D3.2 Architectural design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45725" marL="457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D7678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D3.3 First release of the reasoner module</a:t>
                      </a:r>
                      <a:endParaRPr b="0" i="0"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36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45725" marL="457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D7678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D3.4 System test and Deployment documentation</a:t>
                      </a:r>
                      <a:endParaRPr b="0" i="0"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45725" marL="457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5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D7678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D3.5 User manuals</a:t>
                      </a:r>
                      <a:endParaRPr b="0" i="0"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cap="none" strike="noStrike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54</a:t>
                      </a:r>
                      <a:endParaRPr sz="1100" u="none" cap="none" strike="noStrike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45725" marL="457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dbbdb1c615_0_18"/>
          <p:cNvSpPr txBox="1"/>
          <p:nvPr>
            <p:ph type="title"/>
          </p:nvPr>
        </p:nvSpPr>
        <p:spPr>
          <a:xfrm>
            <a:off x="543338" y="365125"/>
            <a:ext cx="102975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/>
              <a:t>WP3 — Design of the UI</a:t>
            </a:r>
            <a:endParaRPr/>
          </a:p>
        </p:txBody>
      </p:sp>
      <p:sp>
        <p:nvSpPr>
          <p:cNvPr id="102" name="Google Shape;102;g2dbbdb1c615_0_18"/>
          <p:cNvSpPr txBox="1"/>
          <p:nvPr>
            <p:ph idx="1" type="body"/>
          </p:nvPr>
        </p:nvSpPr>
        <p:spPr>
          <a:xfrm>
            <a:off x="800325" y="1139625"/>
            <a:ext cx="10975800" cy="53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Aim</a:t>
            </a: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b="0" i="0" sz="2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Char char="-"/>
            </a:pP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Designing interface screens to </a:t>
            </a: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streamline</a:t>
            </a: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structured data</a:t>
            </a: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collection, prioritizing user-friendliness, ease of use, and efficiency</a:t>
            </a:r>
            <a:endParaRPr b="0" i="0" sz="2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Char char="-"/>
            </a:pP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While free text input remains available, it is </a:t>
            </a:r>
            <a:r>
              <a:rPr b="1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minimi</a:t>
            </a:r>
            <a:r>
              <a:rPr b="1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</a:t>
            </a:r>
            <a:r>
              <a:rPr b="1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ed</a:t>
            </a: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to ensure unambiguous semantics and easy data extraction for research purposes</a:t>
            </a:r>
            <a:endParaRPr b="0" i="0" sz="2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Methodology</a:t>
            </a:r>
            <a:endParaRPr b="1" i="0" sz="2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Char char="-"/>
            </a:pP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Face-to-face and online </a:t>
            </a:r>
            <a:r>
              <a:rPr b="1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meetings</a:t>
            </a: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with professionals of various EDs (physicians, nurses)</a:t>
            </a:r>
            <a:endParaRPr b="0" i="0" sz="2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Char char="-"/>
            </a:pPr>
            <a:r>
              <a:rPr b="0" i="0" lang="it-IT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Based on collected information, creating animated Figma mock-ups for instant visual feedback to domain experts</a:t>
            </a:r>
            <a:endParaRPr b="0" i="0" sz="2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df5e5fc34f_0_6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Design of the UI (criteria)</a:t>
            </a:r>
            <a:endParaRPr/>
          </a:p>
        </p:txBody>
      </p:sp>
      <p:grpSp>
        <p:nvGrpSpPr>
          <p:cNvPr id="109" name="Google Shape;109;g2df5e5fc34f_0_6"/>
          <p:cNvGrpSpPr/>
          <p:nvPr/>
        </p:nvGrpSpPr>
        <p:grpSpPr>
          <a:xfrm>
            <a:off x="675383" y="2162399"/>
            <a:ext cx="10841236" cy="3272132"/>
            <a:chOff x="675383" y="2968474"/>
            <a:chExt cx="10841236" cy="3272132"/>
          </a:xfrm>
        </p:grpSpPr>
        <p:cxnSp>
          <p:nvCxnSpPr>
            <p:cNvPr id="110" name="Google Shape;110;g2df5e5fc34f_0_6"/>
            <p:cNvCxnSpPr/>
            <p:nvPr/>
          </p:nvCxnSpPr>
          <p:spPr>
            <a:xfrm>
              <a:off x="4083821" y="3356805"/>
              <a:ext cx="0" cy="1793100"/>
            </a:xfrm>
            <a:prstGeom prst="straightConnector1">
              <a:avLst/>
            </a:prstGeom>
            <a:noFill/>
            <a:ln cap="sq" cmpd="sng" w="25400">
              <a:solidFill>
                <a:srgbClr val="C0C0C8"/>
              </a:solidFill>
              <a:prstDash val="solid"/>
              <a:bevel/>
              <a:headEnd len="sm" w="sm" type="none"/>
              <a:tailEnd len="sm" w="sm" type="none"/>
            </a:ln>
          </p:spPr>
        </p:cxnSp>
        <p:cxnSp>
          <p:nvCxnSpPr>
            <p:cNvPr id="111" name="Google Shape;111;g2df5e5fc34f_0_6"/>
            <p:cNvCxnSpPr/>
            <p:nvPr/>
          </p:nvCxnSpPr>
          <p:spPr>
            <a:xfrm>
              <a:off x="8107321" y="3356805"/>
              <a:ext cx="0" cy="1793100"/>
            </a:xfrm>
            <a:prstGeom prst="straightConnector1">
              <a:avLst/>
            </a:prstGeom>
            <a:noFill/>
            <a:ln cap="sq" cmpd="sng" w="25400">
              <a:solidFill>
                <a:srgbClr val="C0C0C8"/>
              </a:solidFill>
              <a:prstDash val="solid"/>
              <a:bevel/>
              <a:headEnd len="sm" w="sm" type="none"/>
              <a:tailEnd len="sm" w="sm" type="none"/>
            </a:ln>
          </p:spPr>
        </p:cxnSp>
        <p:grpSp>
          <p:nvGrpSpPr>
            <p:cNvPr id="112" name="Google Shape;112;g2df5e5fc34f_0_6"/>
            <p:cNvGrpSpPr/>
            <p:nvPr/>
          </p:nvGrpSpPr>
          <p:grpSpPr>
            <a:xfrm>
              <a:off x="8722835" y="3018792"/>
              <a:ext cx="2793784" cy="2913849"/>
              <a:chOff x="12744450" y="3879850"/>
              <a:chExt cx="3829200" cy="3993762"/>
            </a:xfrm>
          </p:grpSpPr>
          <p:sp>
            <p:nvSpPr>
              <p:cNvPr id="113" name="Google Shape;113;g2df5e5fc34f_0_6"/>
              <p:cNvSpPr txBox="1"/>
              <p:nvPr/>
            </p:nvSpPr>
            <p:spPr>
              <a:xfrm>
                <a:off x="13325477" y="4782324"/>
                <a:ext cx="2667000" cy="654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2850" lIns="45725" spcFirstLastPara="1" rIns="45725" wrap="square" tIns="2285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800"/>
                  <a:buFont typeface="Arial"/>
                  <a:buNone/>
                </a:pPr>
                <a:r>
                  <a:rPr b="1" i="0" lang="it-IT" sz="2800" u="none" cap="none" strike="noStrike">
                    <a:solidFill>
                      <a:srgbClr val="0A091B"/>
                    </a:solidFill>
                    <a:latin typeface="Roboto"/>
                    <a:ea typeface="Roboto"/>
                    <a:cs typeface="Roboto"/>
                    <a:sym typeface="Roboto"/>
                  </a:rPr>
                  <a:t>clearness</a:t>
                </a:r>
                <a:endParaRPr b="1" i="0" sz="1700" u="none" cap="none" strike="noStrik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14" name="Google Shape;114;g2df5e5fc34f_0_6"/>
              <p:cNvSpPr txBox="1"/>
              <p:nvPr/>
            </p:nvSpPr>
            <p:spPr>
              <a:xfrm>
                <a:off x="12744450" y="5700712"/>
                <a:ext cx="3829200" cy="2172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2850" lIns="45725" spcFirstLastPara="1" rIns="45725" wrap="square" tIns="2285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0" i="0" lang="it-IT" sz="2000" u="none" cap="none" strike="noStrike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The ease with which users can understand and comprehend the information, actions, and design elements</a:t>
                </a:r>
                <a:r>
                  <a:rPr b="0" i="0" lang="it-IT" sz="2000" u="none" cap="none" strike="noStrike">
                    <a:solidFill>
                      <a:srgbClr val="858591"/>
                    </a:solidFill>
                    <a:latin typeface="Roboto"/>
                    <a:ea typeface="Roboto"/>
                    <a:cs typeface="Roboto"/>
                    <a:sym typeface="Roboto"/>
                  </a:rPr>
                  <a:t>.</a:t>
                </a:r>
                <a:endParaRPr b="0" i="0" sz="2000" u="none" cap="none" strike="noStrike">
                  <a:solidFill>
                    <a:srgbClr val="85859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15" name="Google Shape;115;g2df5e5fc34f_0_6"/>
              <p:cNvSpPr/>
              <p:nvPr/>
            </p:nvSpPr>
            <p:spPr>
              <a:xfrm>
                <a:off x="14267098" y="3879850"/>
                <a:ext cx="783754" cy="630417"/>
              </a:xfrm>
              <a:custGeom>
                <a:rect b="b" l="l" r="r" t="t"/>
                <a:pathLst>
                  <a:path extrusionOk="0" h="144" w="176">
                    <a:moveTo>
                      <a:pt x="40" y="80"/>
                    </a:moveTo>
                    <a:cubicBezTo>
                      <a:pt x="27" y="80"/>
                      <a:pt x="16" y="91"/>
                      <a:pt x="16" y="104"/>
                    </a:cubicBezTo>
                    <a:cubicBezTo>
                      <a:pt x="16" y="106"/>
                      <a:pt x="18" y="108"/>
                      <a:pt x="20" y="108"/>
                    </a:cubicBezTo>
                    <a:cubicBezTo>
                      <a:pt x="22" y="108"/>
                      <a:pt x="24" y="106"/>
                      <a:pt x="24" y="104"/>
                    </a:cubicBezTo>
                    <a:cubicBezTo>
                      <a:pt x="24" y="95"/>
                      <a:pt x="31" y="88"/>
                      <a:pt x="40" y="88"/>
                    </a:cubicBezTo>
                    <a:cubicBezTo>
                      <a:pt x="42" y="88"/>
                      <a:pt x="44" y="86"/>
                      <a:pt x="44" y="84"/>
                    </a:cubicBezTo>
                    <a:cubicBezTo>
                      <a:pt x="44" y="82"/>
                      <a:pt x="42" y="80"/>
                      <a:pt x="40" y="80"/>
                    </a:cubicBezTo>
                    <a:moveTo>
                      <a:pt x="136" y="80"/>
                    </a:moveTo>
                    <a:cubicBezTo>
                      <a:pt x="123" y="80"/>
                      <a:pt x="112" y="91"/>
                      <a:pt x="112" y="104"/>
                    </a:cubicBezTo>
                    <a:cubicBezTo>
                      <a:pt x="112" y="106"/>
                      <a:pt x="114" y="108"/>
                      <a:pt x="116" y="108"/>
                    </a:cubicBezTo>
                    <a:cubicBezTo>
                      <a:pt x="118" y="108"/>
                      <a:pt x="120" y="106"/>
                      <a:pt x="120" y="104"/>
                    </a:cubicBezTo>
                    <a:cubicBezTo>
                      <a:pt x="120" y="95"/>
                      <a:pt x="127" y="88"/>
                      <a:pt x="136" y="88"/>
                    </a:cubicBezTo>
                    <a:cubicBezTo>
                      <a:pt x="138" y="88"/>
                      <a:pt x="140" y="86"/>
                      <a:pt x="140" y="84"/>
                    </a:cubicBezTo>
                    <a:cubicBezTo>
                      <a:pt x="140" y="82"/>
                      <a:pt x="138" y="80"/>
                      <a:pt x="136" y="80"/>
                    </a:cubicBezTo>
                    <a:moveTo>
                      <a:pt x="172" y="87"/>
                    </a:moveTo>
                    <a:cubicBezTo>
                      <a:pt x="143" y="16"/>
                      <a:pt x="143" y="16"/>
                      <a:pt x="143" y="16"/>
                    </a:cubicBezTo>
                    <a:cubicBezTo>
                      <a:pt x="143" y="16"/>
                      <a:pt x="143" y="16"/>
                      <a:pt x="143" y="16"/>
                    </a:cubicBezTo>
                    <a:cubicBezTo>
                      <a:pt x="139" y="7"/>
                      <a:pt x="130" y="0"/>
                      <a:pt x="120" y="0"/>
                    </a:cubicBezTo>
                    <a:cubicBezTo>
                      <a:pt x="107" y="0"/>
                      <a:pt x="96" y="11"/>
                      <a:pt x="96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11"/>
                      <a:pt x="69" y="0"/>
                      <a:pt x="56" y="0"/>
                    </a:cubicBezTo>
                    <a:cubicBezTo>
                      <a:pt x="46" y="0"/>
                      <a:pt x="37" y="7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1" y="92"/>
                      <a:pt x="0" y="98"/>
                      <a:pt x="0" y="104"/>
                    </a:cubicBezTo>
                    <a:cubicBezTo>
                      <a:pt x="0" y="126"/>
                      <a:pt x="18" y="144"/>
                      <a:pt x="40" y="144"/>
                    </a:cubicBezTo>
                    <a:cubicBezTo>
                      <a:pt x="59" y="144"/>
                      <a:pt x="75" y="130"/>
                      <a:pt x="79" y="112"/>
                    </a:cubicBezTo>
                    <a:cubicBezTo>
                      <a:pt x="97" y="112"/>
                      <a:pt x="97" y="112"/>
                      <a:pt x="97" y="112"/>
                    </a:cubicBezTo>
                    <a:cubicBezTo>
                      <a:pt x="101" y="130"/>
                      <a:pt x="117" y="144"/>
                      <a:pt x="136" y="144"/>
                    </a:cubicBezTo>
                    <a:cubicBezTo>
                      <a:pt x="158" y="144"/>
                      <a:pt x="176" y="126"/>
                      <a:pt x="176" y="104"/>
                    </a:cubicBezTo>
                    <a:cubicBezTo>
                      <a:pt x="176" y="98"/>
                      <a:pt x="175" y="92"/>
                      <a:pt x="172" y="87"/>
                    </a:cubicBezTo>
                    <a:moveTo>
                      <a:pt x="40" y="136"/>
                    </a:moveTo>
                    <a:cubicBezTo>
                      <a:pt x="22" y="136"/>
                      <a:pt x="8" y="122"/>
                      <a:pt x="8" y="104"/>
                    </a:cubicBezTo>
                    <a:cubicBezTo>
                      <a:pt x="8" y="86"/>
                      <a:pt x="22" y="72"/>
                      <a:pt x="40" y="72"/>
                    </a:cubicBezTo>
                    <a:cubicBezTo>
                      <a:pt x="58" y="72"/>
                      <a:pt x="72" y="86"/>
                      <a:pt x="72" y="104"/>
                    </a:cubicBezTo>
                    <a:cubicBezTo>
                      <a:pt x="72" y="122"/>
                      <a:pt x="58" y="136"/>
                      <a:pt x="40" y="136"/>
                    </a:cubicBezTo>
                    <a:moveTo>
                      <a:pt x="72" y="80"/>
                    </a:moveTo>
                    <a:cubicBezTo>
                      <a:pt x="65" y="70"/>
                      <a:pt x="53" y="64"/>
                      <a:pt x="40" y="64"/>
                    </a:cubicBezTo>
                    <a:cubicBezTo>
                      <a:pt x="33" y="64"/>
                      <a:pt x="26" y="66"/>
                      <a:pt x="20" y="69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4" y="12"/>
                      <a:pt x="50" y="8"/>
                      <a:pt x="56" y="8"/>
                    </a:cubicBezTo>
                    <a:cubicBezTo>
                      <a:pt x="64" y="8"/>
                      <a:pt x="71" y="14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lnTo>
                      <a:pt x="72" y="80"/>
                    </a:lnTo>
                    <a:close/>
                    <a:moveTo>
                      <a:pt x="96" y="104"/>
                    </a:moveTo>
                    <a:cubicBezTo>
                      <a:pt x="80" y="104"/>
                      <a:pt x="80" y="104"/>
                      <a:pt x="80" y="10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96" y="96"/>
                      <a:pt x="96" y="96"/>
                      <a:pt x="96" y="96"/>
                    </a:cubicBezTo>
                    <a:lnTo>
                      <a:pt x="96" y="104"/>
                    </a:lnTo>
                    <a:close/>
                    <a:moveTo>
                      <a:pt x="96" y="88"/>
                    </a:move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96" y="32"/>
                      <a:pt x="96" y="32"/>
                      <a:pt x="96" y="32"/>
                    </a:cubicBezTo>
                    <a:lnTo>
                      <a:pt x="96" y="88"/>
                    </a:lnTo>
                    <a:close/>
                    <a:moveTo>
                      <a:pt x="104" y="23"/>
                    </a:move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14"/>
                      <a:pt x="112" y="8"/>
                      <a:pt x="120" y="8"/>
                    </a:cubicBezTo>
                    <a:cubicBezTo>
                      <a:pt x="126" y="8"/>
                      <a:pt x="132" y="12"/>
                      <a:pt x="135" y="17"/>
                    </a:cubicBezTo>
                    <a:cubicBezTo>
                      <a:pt x="135" y="17"/>
                      <a:pt x="135" y="17"/>
                      <a:pt x="135" y="17"/>
                    </a:cubicBezTo>
                    <a:cubicBezTo>
                      <a:pt x="156" y="69"/>
                      <a:pt x="156" y="69"/>
                      <a:pt x="156" y="69"/>
                    </a:cubicBezTo>
                    <a:cubicBezTo>
                      <a:pt x="150" y="66"/>
                      <a:pt x="143" y="64"/>
                      <a:pt x="136" y="64"/>
                    </a:cubicBezTo>
                    <a:cubicBezTo>
                      <a:pt x="123" y="64"/>
                      <a:pt x="111" y="70"/>
                      <a:pt x="104" y="80"/>
                    </a:cubicBezTo>
                    <a:lnTo>
                      <a:pt x="104" y="23"/>
                    </a:lnTo>
                    <a:close/>
                    <a:moveTo>
                      <a:pt x="136" y="136"/>
                    </a:moveTo>
                    <a:cubicBezTo>
                      <a:pt x="118" y="136"/>
                      <a:pt x="104" y="122"/>
                      <a:pt x="104" y="104"/>
                    </a:cubicBezTo>
                    <a:cubicBezTo>
                      <a:pt x="104" y="86"/>
                      <a:pt x="118" y="72"/>
                      <a:pt x="136" y="72"/>
                    </a:cubicBezTo>
                    <a:cubicBezTo>
                      <a:pt x="154" y="72"/>
                      <a:pt x="168" y="86"/>
                      <a:pt x="168" y="104"/>
                    </a:cubicBezTo>
                    <a:cubicBezTo>
                      <a:pt x="168" y="122"/>
                      <a:pt x="154" y="136"/>
                      <a:pt x="136" y="136"/>
                    </a:cubicBezTo>
                  </a:path>
                </a:pathLst>
              </a:custGeom>
              <a:solidFill>
                <a:srgbClr val="858591"/>
              </a:solidFill>
              <a:ln>
                <a:noFill/>
              </a:ln>
            </p:spPr>
            <p:txBody>
              <a:bodyPr anchorCtr="0" anchor="t" bIns="22850" lIns="45725" spcFirstLastPara="1" rIns="45725" wrap="square" tIns="228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A091B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16" name="Google Shape;116;g2df5e5fc34f_0_6"/>
            <p:cNvGrpSpPr/>
            <p:nvPr/>
          </p:nvGrpSpPr>
          <p:grpSpPr>
            <a:xfrm>
              <a:off x="4699109" y="2968474"/>
              <a:ext cx="2793784" cy="2964168"/>
              <a:chOff x="7229476" y="3810883"/>
              <a:chExt cx="3829200" cy="4062729"/>
            </a:xfrm>
          </p:grpSpPr>
          <p:sp>
            <p:nvSpPr>
              <p:cNvPr id="117" name="Google Shape;117;g2df5e5fc34f_0_6"/>
              <p:cNvSpPr txBox="1"/>
              <p:nvPr/>
            </p:nvSpPr>
            <p:spPr>
              <a:xfrm>
                <a:off x="7229476" y="5700712"/>
                <a:ext cx="3829200" cy="2172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2850" lIns="45725" spcFirstLastPara="1" rIns="45725" wrap="square" tIns="2285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0" i="0" lang="it-IT" sz="2000" u="none" cap="none" strike="noStrike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The speed and ease with which users can accomplish their tasks or goals within the system</a:t>
                </a:r>
                <a:r>
                  <a:rPr b="0" i="0" lang="it-IT" sz="2000" u="none" cap="none" strike="noStrike">
                    <a:solidFill>
                      <a:srgbClr val="858591"/>
                    </a:solidFill>
                    <a:latin typeface="Roboto"/>
                    <a:ea typeface="Roboto"/>
                    <a:cs typeface="Roboto"/>
                    <a:sym typeface="Roboto"/>
                  </a:rPr>
                  <a:t>.</a:t>
                </a:r>
                <a:endParaRPr b="0" i="0" sz="2000" u="none" cap="none" strike="noStrike">
                  <a:solidFill>
                    <a:srgbClr val="85859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18" name="Google Shape;118;g2df5e5fc34f_0_6"/>
              <p:cNvSpPr txBox="1"/>
              <p:nvPr/>
            </p:nvSpPr>
            <p:spPr>
              <a:xfrm>
                <a:off x="7810502" y="4782324"/>
                <a:ext cx="2667000" cy="654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2850" lIns="45725" spcFirstLastPara="1" rIns="45725" wrap="square" tIns="2285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800"/>
                  <a:buFont typeface="Arial"/>
                  <a:buNone/>
                </a:pPr>
                <a:r>
                  <a:rPr b="1" i="0" lang="it-IT" sz="2800" u="none" cap="none" strike="noStrike">
                    <a:solidFill>
                      <a:srgbClr val="0A091B"/>
                    </a:solidFill>
                    <a:latin typeface="Roboto"/>
                    <a:ea typeface="Roboto"/>
                    <a:cs typeface="Roboto"/>
                    <a:sym typeface="Roboto"/>
                  </a:rPr>
                  <a:t>efficiency</a:t>
                </a:r>
                <a:endParaRPr b="1" i="0" sz="2800" u="none" cap="none" strike="noStrike">
                  <a:solidFill>
                    <a:srgbClr val="1166B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19" name="Google Shape;119;g2df5e5fc34f_0_6"/>
              <p:cNvSpPr/>
              <p:nvPr/>
            </p:nvSpPr>
            <p:spPr>
              <a:xfrm>
                <a:off x="8742751" y="3810883"/>
                <a:ext cx="802499" cy="768350"/>
              </a:xfrm>
              <a:custGeom>
                <a:rect b="b" l="l" r="r" t="t"/>
                <a:pathLst>
                  <a:path extrusionOk="0" h="176" w="180">
                    <a:moveTo>
                      <a:pt x="175" y="1"/>
                    </a:moveTo>
                    <a:cubicBezTo>
                      <a:pt x="174" y="0"/>
                      <a:pt x="171" y="0"/>
                      <a:pt x="168" y="0"/>
                    </a:cubicBezTo>
                    <a:cubicBezTo>
                      <a:pt x="151" y="0"/>
                      <a:pt x="107" y="12"/>
                      <a:pt x="84" y="36"/>
                    </a:cubicBezTo>
                    <a:cubicBezTo>
                      <a:pt x="78" y="41"/>
                      <a:pt x="60" y="58"/>
                      <a:pt x="55" y="64"/>
                    </a:cubicBezTo>
                    <a:cubicBezTo>
                      <a:pt x="41" y="68"/>
                      <a:pt x="21" y="76"/>
                      <a:pt x="10" y="87"/>
                    </a:cubicBezTo>
                    <a:cubicBezTo>
                      <a:pt x="10" y="87"/>
                      <a:pt x="24" y="87"/>
                      <a:pt x="40" y="98"/>
                    </a:cubicBezTo>
                    <a:cubicBezTo>
                      <a:pt x="38" y="107"/>
                      <a:pt x="41" y="118"/>
                      <a:pt x="50" y="126"/>
                    </a:cubicBezTo>
                    <a:cubicBezTo>
                      <a:pt x="56" y="133"/>
                      <a:pt x="64" y="136"/>
                      <a:pt x="72" y="136"/>
                    </a:cubicBezTo>
                    <a:cubicBezTo>
                      <a:pt x="74" y="136"/>
                      <a:pt x="76" y="136"/>
                      <a:pt x="79" y="136"/>
                    </a:cubicBezTo>
                    <a:cubicBezTo>
                      <a:pt x="89" y="152"/>
                      <a:pt x="89" y="166"/>
                      <a:pt x="89" y="166"/>
                    </a:cubicBezTo>
                    <a:cubicBezTo>
                      <a:pt x="100" y="155"/>
                      <a:pt x="108" y="135"/>
                      <a:pt x="112" y="121"/>
                    </a:cubicBezTo>
                    <a:cubicBezTo>
                      <a:pt x="118" y="116"/>
                      <a:pt x="135" y="98"/>
                      <a:pt x="140" y="92"/>
                    </a:cubicBezTo>
                    <a:cubicBezTo>
                      <a:pt x="168" y="64"/>
                      <a:pt x="180" y="7"/>
                      <a:pt x="175" y="1"/>
                    </a:cubicBezTo>
                    <a:moveTo>
                      <a:pt x="104" y="119"/>
                    </a:moveTo>
                    <a:cubicBezTo>
                      <a:pt x="101" y="129"/>
                      <a:pt x="97" y="139"/>
                      <a:pt x="93" y="147"/>
                    </a:cubicBezTo>
                    <a:cubicBezTo>
                      <a:pt x="91" y="142"/>
                      <a:pt x="89" y="137"/>
                      <a:pt x="85" y="131"/>
                    </a:cubicBezTo>
                    <a:cubicBezTo>
                      <a:pt x="84" y="129"/>
                      <a:pt x="81" y="128"/>
                      <a:pt x="79" y="128"/>
                    </a:cubicBezTo>
                    <a:cubicBezTo>
                      <a:pt x="78" y="128"/>
                      <a:pt x="77" y="128"/>
                      <a:pt x="77" y="128"/>
                    </a:cubicBezTo>
                    <a:cubicBezTo>
                      <a:pt x="75" y="128"/>
                      <a:pt x="73" y="128"/>
                      <a:pt x="72" y="128"/>
                    </a:cubicBezTo>
                    <a:cubicBezTo>
                      <a:pt x="66" y="128"/>
                      <a:pt x="60" y="126"/>
                      <a:pt x="55" y="121"/>
                    </a:cubicBezTo>
                    <a:cubicBezTo>
                      <a:pt x="49" y="114"/>
                      <a:pt x="46" y="107"/>
                      <a:pt x="48" y="99"/>
                    </a:cubicBezTo>
                    <a:cubicBezTo>
                      <a:pt x="49" y="96"/>
                      <a:pt x="48" y="93"/>
                      <a:pt x="45" y="91"/>
                    </a:cubicBezTo>
                    <a:cubicBezTo>
                      <a:pt x="39" y="87"/>
                      <a:pt x="34" y="85"/>
                      <a:pt x="29" y="83"/>
                    </a:cubicBezTo>
                    <a:cubicBezTo>
                      <a:pt x="37" y="79"/>
                      <a:pt x="47" y="75"/>
                      <a:pt x="57" y="72"/>
                    </a:cubicBezTo>
                    <a:cubicBezTo>
                      <a:pt x="58" y="72"/>
                      <a:pt x="58" y="72"/>
                      <a:pt x="58" y="72"/>
                    </a:cubicBezTo>
                    <a:cubicBezTo>
                      <a:pt x="104" y="118"/>
                      <a:pt x="104" y="118"/>
                      <a:pt x="104" y="118"/>
                    </a:cubicBezTo>
                    <a:cubicBezTo>
                      <a:pt x="104" y="118"/>
                      <a:pt x="104" y="118"/>
                      <a:pt x="104" y="119"/>
                    </a:cubicBezTo>
                    <a:moveTo>
                      <a:pt x="134" y="87"/>
                    </a:moveTo>
                    <a:cubicBezTo>
                      <a:pt x="133" y="88"/>
                      <a:pt x="130" y="91"/>
                      <a:pt x="128" y="94"/>
                    </a:cubicBezTo>
                    <a:cubicBezTo>
                      <a:pt x="122" y="99"/>
                      <a:pt x="114" y="108"/>
                      <a:pt x="110" y="112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8" y="62"/>
                      <a:pt x="77" y="54"/>
                      <a:pt x="82" y="49"/>
                    </a:cubicBezTo>
                    <a:cubicBezTo>
                      <a:pt x="85" y="46"/>
                      <a:pt x="88" y="43"/>
                      <a:pt x="89" y="42"/>
                    </a:cubicBezTo>
                    <a:cubicBezTo>
                      <a:pt x="111" y="20"/>
                      <a:pt x="152" y="8"/>
                      <a:pt x="168" y="8"/>
                    </a:cubicBezTo>
                    <a:cubicBezTo>
                      <a:pt x="168" y="21"/>
                      <a:pt x="157" y="64"/>
                      <a:pt x="134" y="87"/>
                    </a:cubicBezTo>
                    <a:moveTo>
                      <a:pt x="31" y="98"/>
                    </a:moveTo>
                    <a:cubicBezTo>
                      <a:pt x="0" y="176"/>
                      <a:pt x="0" y="176"/>
                      <a:pt x="0" y="176"/>
                    </a:cubicBezTo>
                    <a:cubicBezTo>
                      <a:pt x="78" y="145"/>
                      <a:pt x="78" y="145"/>
                      <a:pt x="78" y="145"/>
                    </a:cubicBezTo>
                    <a:cubicBezTo>
                      <a:pt x="76" y="145"/>
                      <a:pt x="75" y="145"/>
                      <a:pt x="74" y="145"/>
                    </a:cubicBezTo>
                    <a:cubicBezTo>
                      <a:pt x="50" y="145"/>
                      <a:pt x="28" y="122"/>
                      <a:pt x="31" y="98"/>
                    </a:cubicBezTo>
                    <a:moveTo>
                      <a:pt x="14" y="162"/>
                    </a:moveTo>
                    <a:cubicBezTo>
                      <a:pt x="29" y="125"/>
                      <a:pt x="29" y="125"/>
                      <a:pt x="29" y="125"/>
                    </a:cubicBezTo>
                    <a:cubicBezTo>
                      <a:pt x="31" y="129"/>
                      <a:pt x="33" y="132"/>
                      <a:pt x="36" y="136"/>
                    </a:cubicBezTo>
                    <a:cubicBezTo>
                      <a:pt x="40" y="140"/>
                      <a:pt x="45" y="144"/>
                      <a:pt x="51" y="147"/>
                    </a:cubicBezTo>
                    <a:lnTo>
                      <a:pt x="14" y="162"/>
                    </a:lnTo>
                    <a:close/>
                    <a:moveTo>
                      <a:pt x="84" y="64"/>
                    </a:moveTo>
                    <a:cubicBezTo>
                      <a:pt x="82" y="64"/>
                      <a:pt x="80" y="66"/>
                      <a:pt x="80" y="68"/>
                    </a:cubicBezTo>
                    <a:cubicBezTo>
                      <a:pt x="80" y="70"/>
                      <a:pt x="82" y="72"/>
                      <a:pt x="84" y="72"/>
                    </a:cubicBezTo>
                    <a:cubicBezTo>
                      <a:pt x="86" y="72"/>
                      <a:pt x="88" y="70"/>
                      <a:pt x="88" y="68"/>
                    </a:cubicBezTo>
                    <a:cubicBezTo>
                      <a:pt x="88" y="66"/>
                      <a:pt x="86" y="64"/>
                      <a:pt x="84" y="64"/>
                    </a:cubicBezTo>
                    <a:moveTo>
                      <a:pt x="108" y="96"/>
                    </a:moveTo>
                    <a:cubicBezTo>
                      <a:pt x="110" y="96"/>
                      <a:pt x="112" y="94"/>
                      <a:pt x="112" y="92"/>
                    </a:cubicBezTo>
                    <a:cubicBezTo>
                      <a:pt x="112" y="90"/>
                      <a:pt x="110" y="88"/>
                      <a:pt x="108" y="88"/>
                    </a:cubicBezTo>
                    <a:cubicBezTo>
                      <a:pt x="106" y="88"/>
                      <a:pt x="104" y="90"/>
                      <a:pt x="104" y="92"/>
                    </a:cubicBezTo>
                    <a:cubicBezTo>
                      <a:pt x="104" y="94"/>
                      <a:pt x="106" y="96"/>
                      <a:pt x="108" y="96"/>
                    </a:cubicBezTo>
                    <a:moveTo>
                      <a:pt x="132" y="56"/>
                    </a:moveTo>
                    <a:cubicBezTo>
                      <a:pt x="139" y="56"/>
                      <a:pt x="144" y="51"/>
                      <a:pt x="144" y="44"/>
                    </a:cubicBezTo>
                    <a:cubicBezTo>
                      <a:pt x="144" y="37"/>
                      <a:pt x="139" y="32"/>
                      <a:pt x="132" y="32"/>
                    </a:cubicBezTo>
                    <a:cubicBezTo>
                      <a:pt x="125" y="32"/>
                      <a:pt x="120" y="37"/>
                      <a:pt x="120" y="44"/>
                    </a:cubicBezTo>
                    <a:cubicBezTo>
                      <a:pt x="120" y="51"/>
                      <a:pt x="125" y="56"/>
                      <a:pt x="132" y="56"/>
                    </a:cubicBezTo>
                    <a:moveTo>
                      <a:pt x="132" y="40"/>
                    </a:moveTo>
                    <a:cubicBezTo>
                      <a:pt x="134" y="40"/>
                      <a:pt x="136" y="42"/>
                      <a:pt x="136" y="44"/>
                    </a:cubicBezTo>
                    <a:cubicBezTo>
                      <a:pt x="136" y="46"/>
                      <a:pt x="134" y="48"/>
                      <a:pt x="132" y="48"/>
                    </a:cubicBezTo>
                    <a:cubicBezTo>
                      <a:pt x="130" y="48"/>
                      <a:pt x="128" y="46"/>
                      <a:pt x="128" y="44"/>
                    </a:cubicBezTo>
                    <a:cubicBezTo>
                      <a:pt x="128" y="42"/>
                      <a:pt x="130" y="40"/>
                      <a:pt x="132" y="40"/>
                    </a:cubicBezTo>
                    <a:moveTo>
                      <a:pt x="96" y="84"/>
                    </a:moveTo>
                    <a:cubicBezTo>
                      <a:pt x="98" y="84"/>
                      <a:pt x="100" y="82"/>
                      <a:pt x="100" y="80"/>
                    </a:cubicBezTo>
                    <a:cubicBezTo>
                      <a:pt x="100" y="78"/>
                      <a:pt x="98" y="76"/>
                      <a:pt x="96" y="76"/>
                    </a:cubicBezTo>
                    <a:cubicBezTo>
                      <a:pt x="94" y="76"/>
                      <a:pt x="92" y="78"/>
                      <a:pt x="92" y="80"/>
                    </a:cubicBezTo>
                    <a:cubicBezTo>
                      <a:pt x="92" y="82"/>
                      <a:pt x="94" y="84"/>
                      <a:pt x="96" y="84"/>
                    </a:cubicBezTo>
                  </a:path>
                </a:pathLst>
              </a:custGeom>
              <a:solidFill>
                <a:srgbClr val="858591"/>
              </a:solidFill>
              <a:ln>
                <a:noFill/>
              </a:ln>
            </p:spPr>
            <p:txBody>
              <a:bodyPr anchorCtr="0" anchor="t" bIns="22850" lIns="45725" spcFirstLastPara="1" rIns="45725" wrap="square" tIns="228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A091B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20" name="Google Shape;120;g2df5e5fc34f_0_6"/>
            <p:cNvGrpSpPr/>
            <p:nvPr/>
          </p:nvGrpSpPr>
          <p:grpSpPr>
            <a:xfrm>
              <a:off x="675383" y="3002621"/>
              <a:ext cx="2793784" cy="3237985"/>
              <a:chOff x="1714500" y="3857685"/>
              <a:chExt cx="3829200" cy="4438027"/>
            </a:xfrm>
          </p:grpSpPr>
          <p:sp>
            <p:nvSpPr>
              <p:cNvPr id="121" name="Google Shape;121;g2df5e5fc34f_0_6"/>
              <p:cNvSpPr txBox="1"/>
              <p:nvPr/>
            </p:nvSpPr>
            <p:spPr>
              <a:xfrm>
                <a:off x="1714500" y="5700712"/>
                <a:ext cx="3829200" cy="259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2850" lIns="45725" spcFirstLastPara="1" rIns="45725" wrap="square" tIns="2285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0" i="0" lang="it-IT" sz="2000" u="none" cap="none" strike="noStrike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How easily and effectively users can </a:t>
                </a:r>
                <a:r>
                  <a:rPr b="1" i="0" lang="it-IT" sz="2000" u="none" cap="none" strike="noStrike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interact</a:t>
                </a:r>
                <a:r>
                  <a:rPr b="0" i="0" lang="it-IT" sz="2000" u="none" cap="none" strike="noStrike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 with and </a:t>
                </a:r>
                <a:r>
                  <a:rPr b="1" i="0" lang="it-IT" sz="2000" u="none" cap="none" strike="noStrike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navigate</a:t>
                </a:r>
                <a:r>
                  <a:rPr b="0" i="0" lang="it-IT" sz="2000" u="none" cap="none" strike="noStrike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 through the system to achieve their objectives</a:t>
                </a:r>
                <a:endParaRPr b="0" i="0" sz="2000" u="none" cap="none" strike="noStrike">
                  <a:solidFill>
                    <a:srgbClr val="85859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22" name="Google Shape;122;g2df5e5fc34f_0_6"/>
              <p:cNvSpPr txBox="1"/>
              <p:nvPr/>
            </p:nvSpPr>
            <p:spPr>
              <a:xfrm>
                <a:off x="2295526" y="4782324"/>
                <a:ext cx="2667000" cy="654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2850" lIns="45725" spcFirstLastPara="1" rIns="45725" wrap="square" tIns="2285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800"/>
                  <a:buFont typeface="Arial"/>
                  <a:buNone/>
                </a:pPr>
                <a:r>
                  <a:rPr b="1" i="0" lang="it-IT" sz="2800" u="none" cap="none" strike="noStrike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usability</a:t>
                </a:r>
                <a:endParaRPr b="1" i="0" sz="3000" u="none" cap="none" strike="noStrike">
                  <a:solidFill>
                    <a:srgbClr val="1166B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23" name="Google Shape;123;g2df5e5fc34f_0_6"/>
              <p:cNvSpPr/>
              <p:nvPr/>
            </p:nvSpPr>
            <p:spPr>
              <a:xfrm>
                <a:off x="3192051" y="3857685"/>
                <a:ext cx="816798" cy="674746"/>
              </a:xfrm>
              <a:custGeom>
                <a:rect b="b" l="l" r="r" t="t"/>
                <a:pathLst>
                  <a:path extrusionOk="0" h="144" w="176">
                    <a:moveTo>
                      <a:pt x="168" y="16"/>
                    </a:move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63" y="0"/>
                      <a:pt x="56" y="7"/>
                      <a:pt x="56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0" y="20"/>
                      <a:pt x="0" y="2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8"/>
                      <a:pt x="4" y="72"/>
                      <a:pt x="8" y="72"/>
                    </a:cubicBezTo>
                    <a:cubicBezTo>
                      <a:pt x="8" y="136"/>
                      <a:pt x="8" y="136"/>
                      <a:pt x="8" y="136"/>
                    </a:cubicBezTo>
                    <a:cubicBezTo>
                      <a:pt x="8" y="140"/>
                      <a:pt x="12" y="144"/>
                      <a:pt x="16" y="144"/>
                    </a:cubicBezTo>
                    <a:cubicBezTo>
                      <a:pt x="160" y="144"/>
                      <a:pt x="160" y="144"/>
                      <a:pt x="160" y="144"/>
                    </a:cubicBezTo>
                    <a:cubicBezTo>
                      <a:pt x="164" y="144"/>
                      <a:pt x="168" y="140"/>
                      <a:pt x="168" y="136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2" y="72"/>
                      <a:pt x="176" y="68"/>
                      <a:pt x="176" y="64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6" y="20"/>
                      <a:pt x="172" y="16"/>
                      <a:pt x="168" y="16"/>
                    </a:cubicBezTo>
                    <a:moveTo>
                      <a:pt x="72" y="8"/>
                    </a:move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2"/>
                      <a:pt x="68" y="8"/>
                      <a:pt x="72" y="8"/>
                    </a:cubicBezTo>
                    <a:moveTo>
                      <a:pt x="160" y="136"/>
                    </a:moveTo>
                    <a:cubicBezTo>
                      <a:pt x="16" y="136"/>
                      <a:pt x="16" y="136"/>
                      <a:pt x="16" y="136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2" y="84"/>
                      <a:pt x="36" y="88"/>
                      <a:pt x="40" y="88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60" y="88"/>
                      <a:pt x="64" y="84"/>
                      <a:pt x="64" y="80"/>
                    </a:cubicBezTo>
                    <a:cubicBezTo>
                      <a:pt x="64" y="72"/>
                      <a:pt x="64" y="72"/>
                      <a:pt x="64" y="72"/>
                    </a:cubicBezTo>
                    <a:cubicBezTo>
                      <a:pt x="112" y="72"/>
                      <a:pt x="112" y="72"/>
                      <a:pt x="112" y="72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4"/>
                      <a:pt x="116" y="88"/>
                      <a:pt x="120" y="88"/>
                    </a:cubicBezTo>
                    <a:cubicBezTo>
                      <a:pt x="136" y="88"/>
                      <a:pt x="136" y="88"/>
                      <a:pt x="136" y="88"/>
                    </a:cubicBezTo>
                    <a:cubicBezTo>
                      <a:pt x="140" y="88"/>
                      <a:pt x="144" y="84"/>
                      <a:pt x="144" y="80"/>
                    </a:cubicBezTo>
                    <a:cubicBezTo>
                      <a:pt x="144" y="72"/>
                      <a:pt x="144" y="72"/>
                      <a:pt x="144" y="72"/>
                    </a:cubicBezTo>
                    <a:cubicBezTo>
                      <a:pt x="160" y="72"/>
                      <a:pt x="160" y="72"/>
                      <a:pt x="160" y="72"/>
                    </a:cubicBezTo>
                    <a:lnTo>
                      <a:pt x="160" y="136"/>
                    </a:lnTo>
                    <a:close/>
                    <a:moveTo>
                      <a:pt x="40" y="56"/>
                    </a:moveTo>
                    <a:cubicBezTo>
                      <a:pt x="56" y="56"/>
                      <a:pt x="56" y="56"/>
                      <a:pt x="56" y="56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40" y="80"/>
                      <a:pt x="40" y="80"/>
                      <a:pt x="40" y="80"/>
                    </a:cubicBezTo>
                    <a:lnTo>
                      <a:pt x="40" y="56"/>
                    </a:lnTo>
                    <a:close/>
                    <a:moveTo>
                      <a:pt x="120" y="56"/>
                    </a:moveTo>
                    <a:cubicBezTo>
                      <a:pt x="136" y="56"/>
                      <a:pt x="136" y="56"/>
                      <a:pt x="136" y="56"/>
                    </a:cubicBezTo>
                    <a:cubicBezTo>
                      <a:pt x="136" y="80"/>
                      <a:pt x="136" y="80"/>
                      <a:pt x="136" y="80"/>
                    </a:cubicBezTo>
                    <a:cubicBezTo>
                      <a:pt x="120" y="80"/>
                      <a:pt x="120" y="80"/>
                      <a:pt x="120" y="80"/>
                    </a:cubicBezTo>
                    <a:lnTo>
                      <a:pt x="120" y="56"/>
                    </a:lnTo>
                    <a:close/>
                    <a:moveTo>
                      <a:pt x="168" y="64"/>
                    </a:moveTo>
                    <a:cubicBezTo>
                      <a:pt x="144" y="64"/>
                      <a:pt x="144" y="64"/>
                      <a:pt x="144" y="64"/>
                    </a:cubicBezTo>
                    <a:cubicBezTo>
                      <a:pt x="144" y="56"/>
                      <a:pt x="144" y="56"/>
                      <a:pt x="144" y="56"/>
                    </a:cubicBezTo>
                    <a:cubicBezTo>
                      <a:pt x="144" y="52"/>
                      <a:pt x="140" y="48"/>
                      <a:pt x="136" y="48"/>
                    </a:cubicBezTo>
                    <a:cubicBezTo>
                      <a:pt x="120" y="48"/>
                      <a:pt x="120" y="48"/>
                      <a:pt x="120" y="48"/>
                    </a:cubicBezTo>
                    <a:cubicBezTo>
                      <a:pt x="116" y="48"/>
                      <a:pt x="112" y="52"/>
                      <a:pt x="112" y="56"/>
                    </a:cubicBezTo>
                    <a:cubicBezTo>
                      <a:pt x="112" y="64"/>
                      <a:pt x="112" y="64"/>
                      <a:pt x="112" y="64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4" y="52"/>
                      <a:pt x="60" y="48"/>
                      <a:pt x="56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6" y="48"/>
                      <a:pt x="32" y="52"/>
                      <a:pt x="32" y="56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68" y="24"/>
                      <a:pt x="168" y="24"/>
                      <a:pt x="168" y="24"/>
                    </a:cubicBezTo>
                    <a:lnTo>
                      <a:pt x="168" y="64"/>
                    </a:lnTo>
                    <a:close/>
                  </a:path>
                </a:pathLst>
              </a:custGeom>
              <a:solidFill>
                <a:srgbClr val="858591"/>
              </a:solidFill>
              <a:ln>
                <a:noFill/>
              </a:ln>
            </p:spPr>
            <p:txBody>
              <a:bodyPr anchorCtr="0" anchor="t" bIns="22850" lIns="45725" spcFirstLastPara="1" rIns="45725" wrap="square" tIns="228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A091B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e0d931dc4f_0_1"/>
          <p:cNvSpPr txBox="1"/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UI mock-ups (overview)</a:t>
            </a:r>
            <a:endParaRPr/>
          </a:p>
        </p:txBody>
      </p:sp>
      <p:pic>
        <p:nvPicPr>
          <p:cNvPr id="130" name="Google Shape;130;g2e0d931dc4f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48250" y="1101551"/>
            <a:ext cx="8095502" cy="465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2e0d931dc4f_0_1"/>
          <p:cNvSpPr/>
          <p:nvPr/>
        </p:nvSpPr>
        <p:spPr>
          <a:xfrm>
            <a:off x="2089350" y="1163475"/>
            <a:ext cx="1293600" cy="45393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g2e0d931dc4f_0_1"/>
          <p:cNvSpPr/>
          <p:nvPr/>
        </p:nvSpPr>
        <p:spPr>
          <a:xfrm>
            <a:off x="3382950" y="4834200"/>
            <a:ext cx="5441400" cy="8685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g2e0d931dc4f_0_1"/>
          <p:cNvSpPr/>
          <p:nvPr/>
        </p:nvSpPr>
        <p:spPr>
          <a:xfrm>
            <a:off x="3375300" y="1163475"/>
            <a:ext cx="5441400" cy="36708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2e0d931dc4f_0_1"/>
          <p:cNvSpPr/>
          <p:nvPr/>
        </p:nvSpPr>
        <p:spPr>
          <a:xfrm>
            <a:off x="8824350" y="1163475"/>
            <a:ext cx="1293600" cy="45393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g2e0d931dc4f_0_1"/>
          <p:cNvSpPr txBox="1"/>
          <p:nvPr/>
        </p:nvSpPr>
        <p:spPr>
          <a:xfrm>
            <a:off x="1580400" y="5896425"/>
            <a:ext cx="921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Single Page Application: everything is always reachable in a few clicks, no need to scroll</a:t>
            </a:r>
            <a:endParaRPr b="0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g2e0d931dc4f_0_1"/>
          <p:cNvSpPr/>
          <p:nvPr/>
        </p:nvSpPr>
        <p:spPr>
          <a:xfrm>
            <a:off x="874750" y="3268700"/>
            <a:ext cx="943200" cy="461700"/>
          </a:xfrm>
          <a:prstGeom prst="roundRect">
            <a:avLst>
              <a:gd fmla="val 16667" name="adj"/>
            </a:avLst>
          </a:prstGeom>
          <a:solidFill>
            <a:srgbClr val="BFE5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it-IT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Sidebar</a:t>
            </a:r>
            <a:endParaRPr b="1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g2e0d931dc4f_0_1"/>
          <p:cNvSpPr/>
          <p:nvPr/>
        </p:nvSpPr>
        <p:spPr>
          <a:xfrm>
            <a:off x="7352775" y="3464000"/>
            <a:ext cx="1014300" cy="510000"/>
          </a:xfrm>
          <a:prstGeom prst="roundRect">
            <a:avLst>
              <a:gd fmla="val 16667" name="adj"/>
            </a:avLst>
          </a:prstGeom>
          <a:solidFill>
            <a:srgbClr val="BFE5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it-IT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Main content</a:t>
            </a:r>
            <a:endParaRPr b="1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g2e0d931dc4f_0_1"/>
          <p:cNvSpPr/>
          <p:nvPr/>
        </p:nvSpPr>
        <p:spPr>
          <a:xfrm>
            <a:off x="5632050" y="5037600"/>
            <a:ext cx="943200" cy="461700"/>
          </a:xfrm>
          <a:prstGeom prst="roundRect">
            <a:avLst>
              <a:gd fmla="val 16667" name="adj"/>
            </a:avLst>
          </a:prstGeom>
          <a:solidFill>
            <a:srgbClr val="BFE5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it-IT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Bottom bar</a:t>
            </a:r>
            <a:endParaRPr b="1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g2e0d931dc4f_0_1"/>
          <p:cNvSpPr/>
          <p:nvPr/>
        </p:nvSpPr>
        <p:spPr>
          <a:xfrm>
            <a:off x="10374050" y="3178125"/>
            <a:ext cx="1014300" cy="510000"/>
          </a:xfrm>
          <a:prstGeom prst="roundRect">
            <a:avLst>
              <a:gd fmla="val 16667" name="adj"/>
            </a:avLst>
          </a:prstGeom>
          <a:solidFill>
            <a:srgbClr val="BFE5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it-IT" sz="12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Homunculs</a:t>
            </a:r>
            <a:endParaRPr b="1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e1056d5dc9_8_20"/>
          <p:cNvSpPr txBox="1"/>
          <p:nvPr>
            <p:ph type="title"/>
          </p:nvPr>
        </p:nvSpPr>
        <p:spPr>
          <a:xfrm>
            <a:off x="588238" y="417581"/>
            <a:ext cx="3626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Sidebar</a:t>
            </a:r>
            <a:endParaRPr/>
          </a:p>
        </p:txBody>
      </p:sp>
      <p:sp>
        <p:nvSpPr>
          <p:cNvPr id="146" name="Google Shape;146;g2e1056d5dc9_8_20"/>
          <p:cNvSpPr txBox="1"/>
          <p:nvPr>
            <p:ph idx="1" type="body"/>
          </p:nvPr>
        </p:nvSpPr>
        <p:spPr>
          <a:xfrm>
            <a:off x="588250" y="2581550"/>
            <a:ext cx="3965400" cy="1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oboto"/>
              <a:buChar char="-"/>
            </a:pP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Allows to </a:t>
            </a:r>
            <a:r>
              <a:rPr b="1"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quickly</a:t>
            </a: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move between sections</a:t>
            </a:r>
            <a:endParaRPr sz="2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Roboto"/>
              <a:buChar char="-"/>
            </a:pPr>
            <a:r>
              <a:rPr lang="it-IT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Changes dynamically depending on the context</a:t>
            </a:r>
            <a:endParaRPr sz="2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7" name="Google Shape;147;g2e1056d5dc9_8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3225" y="1484176"/>
            <a:ext cx="6764650" cy="388964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2e1056d5dc9_8_20"/>
          <p:cNvSpPr/>
          <p:nvPr/>
        </p:nvSpPr>
        <p:spPr>
          <a:xfrm>
            <a:off x="4853225" y="1484100"/>
            <a:ext cx="1111200" cy="38898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e1056d5dc9_8_31"/>
          <p:cNvSpPr txBox="1"/>
          <p:nvPr>
            <p:ph type="title"/>
          </p:nvPr>
        </p:nvSpPr>
        <p:spPr>
          <a:xfrm>
            <a:off x="588250" y="417575"/>
            <a:ext cx="4911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/>
              <a:t>WP3 — Main content</a:t>
            </a:r>
            <a:endParaRPr/>
          </a:p>
        </p:txBody>
      </p:sp>
      <p:sp>
        <p:nvSpPr>
          <p:cNvPr id="155" name="Google Shape;155;g2e1056d5dc9_8_31"/>
          <p:cNvSpPr txBox="1"/>
          <p:nvPr>
            <p:ph idx="1" type="body"/>
          </p:nvPr>
        </p:nvSpPr>
        <p:spPr>
          <a:xfrm>
            <a:off x="510550" y="1654950"/>
            <a:ext cx="3960300" cy="35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Central area where to perform principal actions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Logical division into </a:t>
            </a: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sections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to improve clearness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b="1"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Pop-ups</a:t>
            </a: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appear in overlay to fill out more detailed information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Roboto"/>
              <a:buChar char="-"/>
            </a:pPr>
            <a:r>
              <a:rPr lang="it-IT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Flags and shortcuts to speed up the compilation of sections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6" name="Google Shape;156;g2e1056d5dc9_8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3225" y="1484176"/>
            <a:ext cx="6764650" cy="3889649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2e1056d5dc9_8_31"/>
          <p:cNvSpPr/>
          <p:nvPr/>
        </p:nvSpPr>
        <p:spPr>
          <a:xfrm>
            <a:off x="5964475" y="1484100"/>
            <a:ext cx="4535700" cy="3119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Personalizza struttur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4_Personalizza struttur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Personalizza struttur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2022-03-04T14:13:37Z</dcterms:created>
  <dc:creator>Federico Urru</dc:creator>
</cp:coreProperties>
</file>